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0"/>
  </p:notesMasterIdLst>
  <p:sldIdLst>
    <p:sldId id="258" r:id="rId2"/>
    <p:sldId id="259" r:id="rId3"/>
    <p:sldId id="298" r:id="rId4"/>
    <p:sldId id="299" r:id="rId5"/>
    <p:sldId id="301" r:id="rId6"/>
    <p:sldId id="302" r:id="rId7"/>
    <p:sldId id="303" r:id="rId8"/>
    <p:sldId id="304" r:id="rId9"/>
    <p:sldId id="305" r:id="rId10"/>
    <p:sldId id="306" r:id="rId11"/>
    <p:sldId id="308" r:id="rId12"/>
    <p:sldId id="309" r:id="rId13"/>
    <p:sldId id="310" r:id="rId14"/>
    <p:sldId id="311" r:id="rId15"/>
    <p:sldId id="312" r:id="rId16"/>
    <p:sldId id="313" r:id="rId17"/>
    <p:sldId id="314" r:id="rId18"/>
    <p:sldId id="315" r:id="rId19"/>
    <p:sldId id="316" r:id="rId20"/>
    <p:sldId id="317" r:id="rId21"/>
    <p:sldId id="318" r:id="rId22"/>
    <p:sldId id="320" r:id="rId23"/>
    <p:sldId id="321" r:id="rId24"/>
    <p:sldId id="322" r:id="rId25"/>
    <p:sldId id="323" r:id="rId26"/>
    <p:sldId id="324" r:id="rId27"/>
    <p:sldId id="325" r:id="rId28"/>
    <p:sldId id="272"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9" d="100"/>
          <a:sy n="89" d="100"/>
        </p:scale>
        <p:origin x="-754" y="43"/>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BCDA03-F1B8-4D71-A99C-F7D45F1E7D82}" type="datetimeFigureOut">
              <a:rPr lang="ru-RU" smtClean="0"/>
              <a:pPr/>
              <a:t>04.04.2022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5EFBDA-4E78-49EA-AB1B-47A22515D53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C5EFBDA-4E78-49EA-AB1B-47A22515D53C}"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C5EFBDA-4E78-49EA-AB1B-47A22515D53C}" type="slidenum">
              <a:rPr lang="ru-RU" smtClean="0"/>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04.04.2022</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04.04.2022</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04.04.2022</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04.04.2022</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lum contrast="-7000"/>
          </a:blip>
          <a:srcRect/>
          <a:stretch>
            <a:fillRect/>
          </a:stretch>
        </p:blipFill>
        <p:spPr bwMode="auto">
          <a:xfrm>
            <a:off x="0" y="0"/>
            <a:ext cx="9144000" cy="6858000"/>
          </a:xfrm>
          <a:prstGeom prst="rect">
            <a:avLst/>
          </a:prstGeom>
          <a:noFill/>
          <a:ln w="9525">
            <a:noFill/>
            <a:miter lim="800000"/>
            <a:headEnd/>
            <a:tailEnd/>
          </a:ln>
          <a:effectLst>
            <a:softEdge rad="63500"/>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А.Гебенс. Чины ЛГ Её Величества.jpg"/>
          <p:cNvPicPr>
            <a:picLocks noGrp="1" noChangeAspect="1"/>
          </p:cNvPicPr>
          <p:nvPr>
            <p:ph sz="quarter" idx="1"/>
          </p:nvPr>
        </p:nvPicPr>
        <p:blipFill>
          <a:blip r:embed="rId2" cstate="print">
            <a:lum contrast="10000"/>
          </a:blip>
          <a:stretch>
            <a:fillRect/>
          </a:stretch>
        </p:blipFill>
        <p:spPr>
          <a:xfrm>
            <a:off x="428596" y="642918"/>
            <a:ext cx="6248400" cy="4929222"/>
          </a:xfrm>
        </p:spPr>
      </p:pic>
      <p:sp>
        <p:nvSpPr>
          <p:cNvPr id="3" name="Текст 2"/>
          <p:cNvSpPr>
            <a:spLocks noGrp="1"/>
          </p:cNvSpPr>
          <p:nvPr>
            <p:ph type="body" idx="2"/>
          </p:nvPr>
        </p:nvSpPr>
        <p:spPr>
          <a:xfrm>
            <a:off x="6786578" y="857232"/>
            <a:ext cx="1984248" cy="4333892"/>
          </a:xfrm>
        </p:spPr>
        <p:txBody>
          <a:bodyPr>
            <a:noAutofit/>
          </a:bodyPr>
          <a:lstStyle/>
          <a:p>
            <a:pPr algn="ctr"/>
            <a:r>
              <a:rPr lang="ru-RU" dirty="0" smtClean="0">
                <a:solidFill>
                  <a:schemeClr val="bg1"/>
                </a:solidFill>
              </a:rPr>
              <a:t>Кираса – воинские доспехи, состоящие из двух  металлических пластин, выгнутых по форме  груди и спины воина и соединённых на плечах и по бокам пряжками. </a:t>
            </a:r>
            <a:r>
              <a:rPr lang="en-US" dirty="0" smtClean="0">
                <a:solidFill>
                  <a:schemeClr val="bg1"/>
                </a:solidFill>
              </a:rPr>
              <a:t>                   </a:t>
            </a:r>
            <a:r>
              <a:rPr lang="ru-RU" dirty="0" smtClean="0">
                <a:solidFill>
                  <a:schemeClr val="bg1"/>
                </a:solidFill>
              </a:rPr>
              <a:t>Конные части войск, носившие кирасы, назывались кирасирами.</a:t>
            </a:r>
            <a:endParaRPr lang="ru-RU" dirty="0">
              <a:solidFill>
                <a:schemeClr val="bg1"/>
              </a:solidFill>
            </a:endParaRPr>
          </a:p>
        </p:txBody>
      </p:sp>
      <p:sp>
        <p:nvSpPr>
          <p:cNvPr id="5" name="Прямоугольник 4"/>
          <p:cNvSpPr/>
          <p:nvPr/>
        </p:nvSpPr>
        <p:spPr>
          <a:xfrm>
            <a:off x="428596" y="5643578"/>
            <a:ext cx="6143668" cy="584775"/>
          </a:xfrm>
          <a:prstGeom prst="rect">
            <a:avLst/>
          </a:prstGeom>
        </p:spPr>
        <p:txBody>
          <a:bodyPr wrap="square">
            <a:spAutoFit/>
          </a:bodyPr>
          <a:lstStyle/>
          <a:p>
            <a:pPr lvl="0">
              <a:spcBef>
                <a:spcPct val="0"/>
              </a:spcBef>
            </a:pPr>
            <a:r>
              <a:rPr lang="ru-RU" sz="1600" b="1" spc="-50" dirty="0" smtClean="0">
                <a:ln w="3175">
                  <a:noFill/>
                </a:ln>
                <a:solidFill>
                  <a:prstClr val="black"/>
                </a:solidFill>
              </a:rPr>
              <a:t>А. Гебенс. Чины Лейб - Гвардии Кирасирского  Её Величества  полка.</a:t>
            </a:r>
            <a:endParaRPr lang="ru-RU" sz="1600" b="1" spc="-50" dirty="0">
              <a:ln w="3175">
                <a:noFill/>
              </a:ln>
              <a:solidFill>
                <a:prstClr val="black"/>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8229600" cy="5000660"/>
          </a:xfrm>
        </p:spPr>
        <p:txBody>
          <a:bodyPr>
            <a:noAutofit/>
          </a:bodyPr>
          <a:lstStyle/>
          <a:p>
            <a:pPr algn="ctr"/>
            <a:r>
              <a:rPr lang="ru-RU" sz="2400" dirty="0" smtClean="0">
                <a:solidFill>
                  <a:schemeClr val="bg1"/>
                </a:solidFill>
              </a:rPr>
              <a:t>Первые </a:t>
            </a:r>
            <a:r>
              <a:rPr lang="ru-RU" sz="2400" dirty="0" smtClean="0">
                <a:solidFill>
                  <a:schemeClr val="bg1"/>
                </a:solidFill>
              </a:rPr>
              <a:t>попытки изготовления отечественных кирас на Сестрорецком заводе (Петербург) закончились неудачно. Они были короткими и тесными в груди, кроме того, они не защищали от ружейных выстрелов.                                                                  </a:t>
            </a:r>
            <a:r>
              <a:rPr lang="ru-RU" sz="2400" dirty="0" smtClean="0">
                <a:solidFill>
                  <a:schemeClr val="bg1"/>
                </a:solidFill>
              </a:rPr>
              <a:t>Узнав</a:t>
            </a:r>
            <a:r>
              <a:rPr lang="ru-RU" sz="2400" dirty="0" smtClean="0">
                <a:solidFill>
                  <a:schemeClr val="bg1"/>
                </a:solidFill>
              </a:rPr>
              <a:t>, что во Франции и Англии начато изготовление стальных кирас, император Николай </a:t>
            </a:r>
            <a:r>
              <a:rPr sz="2400" smtClean="0">
                <a:solidFill>
                  <a:schemeClr val="bg1"/>
                </a:solidFill>
              </a:rPr>
              <a:t>I</a:t>
            </a:r>
            <a:r>
              <a:rPr lang="ru-RU" sz="2400" dirty="0" smtClean="0">
                <a:solidFill>
                  <a:schemeClr val="bg1"/>
                </a:solidFill>
              </a:rPr>
              <a:t> распорядился пригласить искусного заграничного мастера. Посол в Париже рекомендовал работавшего во Франции по контракту кирасника Игнатия Спренгера (Шпренгера), из эльзасского города Клингенталя.                                                                              </a:t>
            </a:r>
            <a:r>
              <a:rPr lang="ru-RU" sz="2400" dirty="0" smtClean="0">
                <a:solidFill>
                  <a:schemeClr val="bg1"/>
                </a:solidFill>
              </a:rPr>
              <a:t>Мастер </a:t>
            </a:r>
            <a:r>
              <a:rPr lang="ru-RU" sz="2400" dirty="0" smtClean="0">
                <a:solidFill>
                  <a:schemeClr val="bg1"/>
                </a:solidFill>
              </a:rPr>
              <a:t>согласился показать искусство выделки кирас, непроницаемых для пуль, на следующих условиях, заключённых 24 мая 1836 года в Карлсруэ: </a:t>
            </a:r>
            <a:endParaRPr lang="ru-RU" sz="2400" dirty="0">
              <a:solidFill>
                <a:schemeClr val="bg1"/>
              </a:solidFill>
            </a:endParaRPr>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smtClean="0">
                <a:solidFill>
                  <a:schemeClr val="bg1"/>
                </a:solidFill>
                <a:latin typeface="Times New Roman" pitchFamily="18" charset="0"/>
                <a:cs typeface="Times New Roman" pitchFamily="18" charset="0"/>
              </a:rPr>
              <a:t>Архив ЗГО.  Ф. И-24. Оп. 1. Д. 743. Л. 8, 9об. </a:t>
            </a:r>
            <a:r>
              <a:rPr lang="ru-RU" sz="1800" dirty="0" smtClean="0">
                <a:solidFill>
                  <a:schemeClr val="bg1"/>
                </a:solidFill>
              </a:rPr>
              <a:t>Условия, заключённые  между Е. П. Г. Бароном Мольтке с одной стороны и Игнатием Шпренгером с другой в Карлсруэ                                    24 мая 1836 года. Копия.</a:t>
            </a:r>
            <a:endParaRPr lang="ru-RU" sz="1800" dirty="0">
              <a:solidFill>
                <a:schemeClr val="bg1"/>
              </a:solidFill>
            </a:endParaRPr>
          </a:p>
        </p:txBody>
      </p:sp>
      <p:pic>
        <p:nvPicPr>
          <p:cNvPr id="5" name="Содержимое 4" descr="Архив ЗГО. Ф. И-24. Оп.1. Д. 743. Л.8. Условие.jpg"/>
          <p:cNvPicPr>
            <a:picLocks noGrp="1" noChangeAspect="1"/>
          </p:cNvPicPr>
          <p:nvPr>
            <p:ph sz="half" idx="1"/>
          </p:nvPr>
        </p:nvPicPr>
        <p:blipFill>
          <a:blip r:embed="rId2" cstate="print">
            <a:grayscl/>
            <a:lum contrast="10000"/>
          </a:blip>
          <a:stretch>
            <a:fillRect/>
          </a:stretch>
        </p:blipFill>
        <p:spPr>
          <a:xfrm>
            <a:off x="500034" y="1428736"/>
            <a:ext cx="3793054" cy="4929222"/>
          </a:xfrm>
        </p:spPr>
      </p:pic>
      <p:pic>
        <p:nvPicPr>
          <p:cNvPr id="6" name="Содержимое 5" descr="ВАрхив ЗГО. Ф. И-24. Оп. 1. Д. 743. Л. 9об. Условие..jpg"/>
          <p:cNvPicPr>
            <a:picLocks noGrp="1" noChangeAspect="1"/>
          </p:cNvPicPr>
          <p:nvPr>
            <p:ph sz="half" idx="2"/>
          </p:nvPr>
        </p:nvPicPr>
        <p:blipFill>
          <a:blip r:embed="rId3" cstate="print">
            <a:grayscl/>
            <a:lum contrast="10000"/>
          </a:blip>
          <a:stretch>
            <a:fillRect/>
          </a:stretch>
        </p:blipFill>
        <p:spPr>
          <a:xfrm>
            <a:off x="4786314" y="1428736"/>
            <a:ext cx="3857652" cy="4929222"/>
          </a:xfrm>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71480"/>
            <a:ext cx="8229600" cy="5429288"/>
          </a:xfrm>
        </p:spPr>
        <p:txBody>
          <a:bodyPr>
            <a:noAutofit/>
          </a:bodyPr>
          <a:lstStyle/>
          <a:p>
            <a:pPr algn="ctr"/>
            <a:r>
              <a:rPr lang="ru-RU" sz="2400" dirty="0" smtClean="0">
                <a:solidFill>
                  <a:schemeClr val="bg1"/>
                </a:solidFill>
              </a:rPr>
              <a:t>-  работать в течение года и передать своё искусство русским мастерам;</a:t>
            </a:r>
            <a:br>
              <a:rPr lang="ru-RU" sz="2400" dirty="0" smtClean="0">
                <a:solidFill>
                  <a:schemeClr val="bg1"/>
                </a:solidFill>
              </a:rPr>
            </a:br>
            <a:r>
              <a:rPr lang="ru-RU" sz="2400" dirty="0" smtClean="0">
                <a:solidFill>
                  <a:schemeClr val="bg1"/>
                </a:solidFill>
              </a:rPr>
              <a:t>-  доставка к месту работы за счёт правительства России;</a:t>
            </a:r>
            <a:br>
              <a:rPr lang="ru-RU" sz="2400" dirty="0" smtClean="0">
                <a:solidFill>
                  <a:schemeClr val="bg1"/>
                </a:solidFill>
              </a:rPr>
            </a:br>
            <a:r>
              <a:rPr lang="ru-RU" sz="2400" dirty="0" smtClean="0">
                <a:solidFill>
                  <a:schemeClr val="bg1"/>
                </a:solidFill>
              </a:rPr>
              <a:t>-  за время пути, ежедневно, выплачивать</a:t>
            </a:r>
            <a:r>
              <a:rPr lang="ru-RU" sz="2400" dirty="0" smtClean="0">
                <a:solidFill>
                  <a:schemeClr val="bg1"/>
                </a:solidFill>
                <a:latin typeface="Times New Roman" pitchFamily="18" charset="0"/>
                <a:cs typeface="Times New Roman" pitchFamily="18" charset="0"/>
              </a:rPr>
              <a:t> 10 </a:t>
            </a:r>
            <a:r>
              <a:rPr lang="ru-RU" sz="2400" dirty="0" smtClean="0">
                <a:solidFill>
                  <a:schemeClr val="bg1"/>
                </a:solidFill>
              </a:rPr>
              <a:t>франков на расходы;</a:t>
            </a:r>
            <a:br>
              <a:rPr lang="ru-RU" sz="2400" dirty="0" smtClean="0">
                <a:solidFill>
                  <a:schemeClr val="bg1"/>
                </a:solidFill>
              </a:rPr>
            </a:br>
            <a:r>
              <a:rPr lang="ru-RU" sz="2400" dirty="0" smtClean="0">
                <a:solidFill>
                  <a:schemeClr val="bg1"/>
                </a:solidFill>
              </a:rPr>
              <a:t>-  предоставление приличной квартиры или денег на её наём;</a:t>
            </a:r>
            <a:br>
              <a:rPr lang="ru-RU" sz="2400" dirty="0" smtClean="0">
                <a:solidFill>
                  <a:schemeClr val="bg1"/>
                </a:solidFill>
              </a:rPr>
            </a:br>
            <a:r>
              <a:rPr lang="ru-RU" sz="2400" dirty="0" smtClean="0">
                <a:solidFill>
                  <a:schemeClr val="bg1"/>
                </a:solidFill>
              </a:rPr>
              <a:t>-  жалованье 4 000 франков в год, кроме того вознаграждение 7 000 франков, и на содержание семейства во Франции 500 франков;</a:t>
            </a:r>
            <a:br>
              <a:rPr lang="ru-RU" sz="2400" dirty="0" smtClean="0">
                <a:solidFill>
                  <a:schemeClr val="bg1"/>
                </a:solidFill>
              </a:rPr>
            </a:br>
            <a:r>
              <a:rPr lang="ru-RU" sz="2400" dirty="0" smtClean="0">
                <a:solidFill>
                  <a:schemeClr val="bg1"/>
                </a:solidFill>
              </a:rPr>
              <a:t>-  возвращение во Францию по истечению года за счёт казны.</a:t>
            </a:r>
            <a:br>
              <a:rPr lang="ru-RU" sz="2400" dirty="0" smtClean="0">
                <a:solidFill>
                  <a:schemeClr val="bg1"/>
                </a:solidFill>
              </a:rPr>
            </a:br>
            <a:r>
              <a:rPr lang="ru-RU" sz="2400" dirty="0" smtClean="0">
                <a:solidFill>
                  <a:schemeClr val="bg1"/>
                </a:solidFill>
              </a:rPr>
              <a:t>	Согласно статьи </a:t>
            </a:r>
            <a:r>
              <a:rPr lang="ru-RU" sz="2400" dirty="0" smtClean="0">
                <a:solidFill>
                  <a:schemeClr val="bg1"/>
                </a:solidFill>
                <a:latin typeface="Times New Roman" pitchFamily="18" charset="0"/>
                <a:cs typeface="Times New Roman" pitchFamily="18" charset="0"/>
              </a:rPr>
              <a:t>10</a:t>
            </a:r>
            <a:r>
              <a:rPr lang="ru-RU" sz="2400" dirty="0" smtClean="0">
                <a:solidFill>
                  <a:schemeClr val="bg1"/>
                </a:solidFill>
              </a:rPr>
              <a:t> Условия Шпренгер в случае невыполнения им условий отказывается от всех прав. </a:t>
            </a:r>
            <a:br>
              <a:rPr lang="ru-RU" sz="2400" dirty="0" smtClean="0">
                <a:solidFill>
                  <a:schemeClr val="bg1"/>
                </a:solidFill>
              </a:rPr>
            </a:br>
            <a:r>
              <a:rPr lang="ru-RU" sz="2400" dirty="0" smtClean="0">
                <a:solidFill>
                  <a:schemeClr val="bg1"/>
                </a:solidFill>
              </a:rPr>
              <a:t>	Попытка наладить производство на Сестрорецком заводе не удалась. Не было необходимого оборудования, да и сталь не удовлетворяла требованиям. </a:t>
            </a:r>
            <a:endParaRPr lang="ru-RU" sz="2400" dirty="0">
              <a:solidFill>
                <a:schemeClr val="bg1"/>
              </a:solidFill>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Д. Слепушкин. Император Николай 1 в мундире  кирасира.png"/>
          <p:cNvPicPr>
            <a:picLocks noGrp="1" noChangeAspect="1"/>
          </p:cNvPicPr>
          <p:nvPr>
            <p:ph sz="quarter" idx="1"/>
          </p:nvPr>
        </p:nvPicPr>
        <p:blipFill>
          <a:blip r:embed="rId2"/>
          <a:stretch>
            <a:fillRect/>
          </a:stretch>
        </p:blipFill>
        <p:spPr>
          <a:xfrm>
            <a:off x="642910" y="500042"/>
            <a:ext cx="4286250" cy="5357850"/>
          </a:xfrm>
        </p:spPr>
      </p:pic>
      <p:sp>
        <p:nvSpPr>
          <p:cNvPr id="3" name="Текст 2"/>
          <p:cNvSpPr>
            <a:spLocks noGrp="1"/>
          </p:cNvSpPr>
          <p:nvPr>
            <p:ph type="body" idx="2"/>
          </p:nvPr>
        </p:nvSpPr>
        <p:spPr>
          <a:xfrm>
            <a:off x="5429256" y="857232"/>
            <a:ext cx="3408230" cy="5334024"/>
          </a:xfrm>
        </p:spPr>
        <p:txBody>
          <a:bodyPr>
            <a:noAutofit/>
          </a:bodyPr>
          <a:lstStyle/>
          <a:p>
            <a:pPr algn="ctr"/>
            <a:r>
              <a:rPr lang="ru-RU" sz="1800" dirty="0" smtClean="0">
                <a:solidFill>
                  <a:schemeClr val="bg1"/>
                </a:solidFill>
              </a:rPr>
              <a:t>Следует отметить, что ещё при утверждении контракта император повелел</a:t>
            </a:r>
            <a:r>
              <a:rPr lang="ru-RU" sz="1800" dirty="0" smtClean="0">
                <a:solidFill>
                  <a:schemeClr val="bg1"/>
                </a:solidFill>
              </a:rPr>
              <a:t>:                             </a:t>
            </a:r>
            <a:r>
              <a:rPr lang="ru-RU" sz="1800" i="1" dirty="0" smtClean="0">
                <a:solidFill>
                  <a:schemeClr val="bg1"/>
                </a:solidFill>
              </a:rPr>
              <a:t>«В случае удачи опытов, дело производства кирас передать на Златоустовскую оружейную фабрику</a:t>
            </a:r>
            <a:r>
              <a:rPr lang="ru-RU" sz="1800" i="1" dirty="0" smtClean="0">
                <a:solidFill>
                  <a:schemeClr val="bg1"/>
                </a:solidFill>
              </a:rPr>
              <a:t>».   </a:t>
            </a:r>
            <a:r>
              <a:rPr lang="ru-RU" sz="1800" dirty="0" smtClean="0">
                <a:solidFill>
                  <a:schemeClr val="bg1"/>
                </a:solidFill>
              </a:rPr>
              <a:t>Получив </a:t>
            </a:r>
            <a:r>
              <a:rPr lang="ru-RU" sz="1800" dirty="0" smtClean="0">
                <a:solidFill>
                  <a:schemeClr val="bg1"/>
                </a:solidFill>
              </a:rPr>
              <a:t>доклад о неудаче, Николай </a:t>
            </a:r>
            <a:r>
              <a:rPr lang="en-US" sz="1800" dirty="0" smtClean="0">
                <a:solidFill>
                  <a:schemeClr val="bg1"/>
                </a:solidFill>
              </a:rPr>
              <a:t>I</a:t>
            </a:r>
            <a:r>
              <a:rPr lang="ru-RU" sz="1800" dirty="0" smtClean="0">
                <a:solidFill>
                  <a:schemeClr val="bg1"/>
                </a:solidFill>
              </a:rPr>
              <a:t> распорядился: «</a:t>
            </a:r>
            <a:r>
              <a:rPr lang="ru-RU" sz="1800" i="1" dirty="0" smtClean="0">
                <a:solidFill>
                  <a:schemeClr val="bg1"/>
                </a:solidFill>
              </a:rPr>
              <a:t>Передать дело кирас, навсегда,</a:t>
            </a:r>
            <a:r>
              <a:rPr lang="ru-RU" sz="1800" dirty="0" smtClean="0">
                <a:solidFill>
                  <a:schemeClr val="bg1"/>
                </a:solidFill>
              </a:rPr>
              <a:t> </a:t>
            </a:r>
            <a:r>
              <a:rPr lang="ru-RU" sz="1800" i="1" dirty="0" smtClean="0">
                <a:solidFill>
                  <a:schemeClr val="bg1"/>
                </a:solidFill>
              </a:rPr>
              <a:t>на Златоустовскую оружейную фабрику, куда перевести и мастера Шпренгера, для производства опытов».</a:t>
            </a:r>
            <a:r>
              <a:rPr lang="ru-RU" sz="1800" dirty="0" smtClean="0">
                <a:solidFill>
                  <a:schemeClr val="bg1"/>
                </a:solidFill>
              </a:rPr>
              <a:t> </a:t>
            </a:r>
            <a:endParaRPr lang="ru-RU" sz="1800" dirty="0">
              <a:solidFill>
                <a:schemeClr val="bg1"/>
              </a:solidFill>
            </a:endParaRPr>
          </a:p>
        </p:txBody>
      </p:sp>
      <p:sp>
        <p:nvSpPr>
          <p:cNvPr id="6" name="Прямоугольник 5"/>
          <p:cNvSpPr/>
          <p:nvPr/>
        </p:nvSpPr>
        <p:spPr>
          <a:xfrm>
            <a:off x="631824" y="5929330"/>
            <a:ext cx="4297365" cy="584775"/>
          </a:xfrm>
          <a:prstGeom prst="rect">
            <a:avLst/>
          </a:prstGeom>
        </p:spPr>
        <p:txBody>
          <a:bodyPr wrap="square">
            <a:spAutoFit/>
          </a:bodyPr>
          <a:lstStyle/>
          <a:p>
            <a:pPr lvl="0">
              <a:spcBef>
                <a:spcPct val="0"/>
              </a:spcBef>
            </a:pPr>
            <a:r>
              <a:rPr lang="ru-RU" sz="1600" b="1" spc="-50" dirty="0" smtClean="0">
                <a:ln w="3175">
                  <a:noFill/>
                </a:ln>
                <a:solidFill>
                  <a:schemeClr val="bg1"/>
                </a:solidFill>
              </a:rPr>
              <a:t>Д. Слепушкин. Император Николай </a:t>
            </a:r>
            <a:r>
              <a:rPr lang="en-US" sz="1600" b="1" spc="-50" dirty="0" smtClean="0">
                <a:ln w="3175">
                  <a:noFill/>
                </a:ln>
                <a:solidFill>
                  <a:schemeClr val="bg1"/>
                </a:solidFill>
              </a:rPr>
              <a:t>I</a:t>
            </a:r>
            <a:r>
              <a:rPr lang="ru-RU" sz="1600" b="1" spc="-50" dirty="0" smtClean="0">
                <a:ln w="3175">
                  <a:noFill/>
                </a:ln>
                <a:solidFill>
                  <a:schemeClr val="bg1"/>
                </a:solidFill>
              </a:rPr>
              <a:t> в мундире кирасира.</a:t>
            </a:r>
            <a:endParaRPr lang="ru-RU" sz="1600" b="1" spc="-50" dirty="0">
              <a:ln w="3175">
                <a:noFill/>
              </a:ln>
              <a:solidFill>
                <a:schemeClr val="bg1"/>
              </a:solidFill>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85794"/>
            <a:ext cx="8229600" cy="5857916"/>
          </a:xfrm>
        </p:spPr>
        <p:txBody>
          <a:bodyPr>
            <a:normAutofit fontScale="90000"/>
          </a:bodyPr>
          <a:lstStyle/>
          <a:p>
            <a:pPr algn="just"/>
            <a:r>
              <a:rPr lang="ru-RU" sz="2400" dirty="0" smtClean="0">
                <a:solidFill>
                  <a:schemeClr val="bg1"/>
                </a:solidFill>
              </a:rPr>
              <a:t>	</a:t>
            </a:r>
            <a:br>
              <a:rPr lang="ru-RU" sz="2400" dirty="0" smtClean="0">
                <a:solidFill>
                  <a:schemeClr val="bg1"/>
                </a:solidFill>
              </a:rPr>
            </a:br>
            <a:r>
              <a:rPr lang="ru-RU" sz="2400" dirty="0" smtClean="0">
                <a:solidFill>
                  <a:schemeClr val="bg1"/>
                </a:solidFill>
              </a:rPr>
              <a:t/>
            </a:r>
            <a:br>
              <a:rPr lang="ru-RU" sz="2400" dirty="0" smtClean="0">
                <a:solidFill>
                  <a:schemeClr val="bg1"/>
                </a:solidFill>
              </a:rPr>
            </a:br>
            <a:r>
              <a:rPr lang="ru-RU" sz="2400" dirty="0" smtClean="0">
                <a:solidFill>
                  <a:schemeClr val="bg1"/>
                </a:solidFill>
              </a:rPr>
              <a:t>	</a:t>
            </a:r>
            <a:r>
              <a:rPr lang="ru-RU" sz="2200" dirty="0" smtClean="0">
                <a:solidFill>
                  <a:schemeClr val="bg1"/>
                </a:solidFill>
              </a:rPr>
              <a:t>По этому случаю, стальной мастер выставил  дополнительные требования. Он просил увеличить содержание до 450 франков в месяц (вместо 250), а жене отослать 2 000 рублей. За подготовку каждого ученика Шпренгер потребовал по 1 500 рублей. Ещё он просил: </a:t>
            </a:r>
            <a:r>
              <a:rPr lang="ru-RU" sz="2200" i="1" dirty="0" smtClean="0">
                <a:solidFill>
                  <a:schemeClr val="bg1"/>
                </a:solidFill>
              </a:rPr>
              <a:t>«До отправления его в Златоуст дозволить ему приготовить в Сестрорецке на пробу образец кирасного металла». </a:t>
            </a:r>
            <a:r>
              <a:rPr lang="ru-RU" sz="2200" dirty="0" smtClean="0">
                <a:solidFill>
                  <a:schemeClr val="bg1"/>
                </a:solidFill>
              </a:rPr>
              <a:t>Все его требования были удовлетворены.</a:t>
            </a:r>
            <a:r>
              <a:rPr lang="ru-RU" sz="2200" i="1" dirty="0" smtClean="0"/>
              <a:t> </a:t>
            </a:r>
            <a:br>
              <a:rPr lang="ru-RU" sz="2200" i="1" dirty="0" smtClean="0"/>
            </a:br>
            <a:r>
              <a:rPr lang="ru-RU" sz="2200" i="1" dirty="0" smtClean="0"/>
              <a:t>	</a:t>
            </a:r>
            <a:r>
              <a:rPr lang="ru-RU" sz="2200" dirty="0" smtClean="0">
                <a:solidFill>
                  <a:schemeClr val="bg1"/>
                </a:solidFill>
              </a:rPr>
              <a:t>В декабре 1836 года Шпренгер прибыл в Златоустовский завод и приступил к делу изготовления кирас. </a:t>
            </a:r>
            <a:r>
              <a:rPr lang="ru-RU" sz="2200" i="1" dirty="0" smtClean="0">
                <a:solidFill>
                  <a:schemeClr val="bg1"/>
                </a:solidFill>
              </a:rPr>
              <a:t>«…избрал себе мастерскую для приготовления стали молотовую колотушек с горнами под мельницею большого пруда. – предварительно истребовал себе три пуда сырцовой стали, дабы её разбить в ленты по имеющимся у его меркам и накидкам, равномерно нужно ему иметь столько же железа.</a:t>
            </a:r>
            <a:r>
              <a:rPr lang="ru-RU" sz="2200" i="1" dirty="0" smtClean="0"/>
              <a:t> </a:t>
            </a:r>
            <a:br>
              <a:rPr lang="ru-RU" sz="2200" i="1" dirty="0" smtClean="0"/>
            </a:br>
            <a:r>
              <a:rPr lang="ru-RU" sz="2200" i="1" dirty="0" smtClean="0"/>
              <a:t>	</a:t>
            </a:r>
            <a:r>
              <a:rPr lang="ru-RU" sz="2200" i="1" dirty="0" smtClean="0">
                <a:solidFill>
                  <a:schemeClr val="bg1"/>
                </a:solidFill>
              </a:rPr>
              <a:t>Шпренгер разделил все дело кирас на следующая работы: 1) на прокатку под валками. 2) на вырезку прокатной массы для дела кирас. 3) предварительную обточку. 4) на продавку сей массы в болванки. 5) на выгонку массы в меры под молотками. 6) закалка. 7) обточка. 8) отделка в чернее. 9) шлифовка на готово </a:t>
            </a:r>
            <a:r>
              <a:rPr lang="ru-RU" sz="2200" i="1" dirty="0" smtClean="0">
                <a:solidFill>
                  <a:schemeClr val="bg1"/>
                </a:solidFill>
              </a:rPr>
              <a:t> </a:t>
            </a:r>
            <a:r>
              <a:rPr lang="ru-RU" sz="2200" i="1" dirty="0" smtClean="0">
                <a:solidFill>
                  <a:schemeClr val="bg1"/>
                </a:solidFill>
              </a:rPr>
              <a:t>и </a:t>
            </a:r>
            <a:r>
              <a:rPr lang="ru-RU" sz="2200" i="1" dirty="0" smtClean="0">
                <a:solidFill>
                  <a:schemeClr val="bg1"/>
                </a:solidFill>
              </a:rPr>
              <a:t>10</a:t>
            </a:r>
            <a:r>
              <a:rPr lang="ru-RU" sz="2200" i="1" dirty="0" smtClean="0">
                <a:solidFill>
                  <a:schemeClr val="bg1"/>
                </a:solidFill>
              </a:rPr>
              <a:t>) окончательная отделка.</a:t>
            </a:r>
            <a:r>
              <a:rPr lang="ru-RU" sz="2200" dirty="0" smtClean="0">
                <a:solidFill>
                  <a:schemeClr val="bg1"/>
                </a:solidFill>
              </a:rPr>
              <a:t/>
            </a:r>
            <a:br>
              <a:rPr lang="ru-RU" sz="2200" dirty="0" smtClean="0">
                <a:solidFill>
                  <a:schemeClr val="bg1"/>
                </a:solidFill>
              </a:rPr>
            </a:br>
            <a:r>
              <a:rPr lang="ru-RU" sz="2200" dirty="0" smtClean="0">
                <a:solidFill>
                  <a:schemeClr val="bg1"/>
                </a:solidFill>
              </a:rPr>
              <a:t/>
            </a:r>
            <a:br>
              <a:rPr lang="ru-RU" sz="2200" dirty="0" smtClean="0">
                <a:solidFill>
                  <a:schemeClr val="bg1"/>
                </a:solidFill>
              </a:rPr>
            </a:br>
            <a:endParaRPr lang="ru-RU" sz="2200" dirty="0">
              <a:solidFill>
                <a:schemeClr val="bg1"/>
              </a:solidFill>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5643570" y="357166"/>
            <a:ext cx="3143272" cy="6215106"/>
          </a:xfrm>
        </p:spPr>
        <p:txBody>
          <a:bodyPr>
            <a:noAutofit/>
          </a:bodyPr>
          <a:lstStyle/>
          <a:p>
            <a:pPr algn="ctr"/>
            <a:r>
              <a:rPr lang="ru-RU" sz="2000" i="1" dirty="0" smtClean="0">
                <a:solidFill>
                  <a:schemeClr val="bg1"/>
                </a:solidFill>
              </a:rPr>
              <a:t>Шпренгер желает иметь совершенно готовыя передния и задния части кирасы, дабы обозначить при отделке, где и как пробить нужныя дыры и приладить пуговки или ремни. … Еще он просит о придаче ему сверх русских одного из молодых иностранцев – рафинировщиков чрез коего мог бы он объясняться с работниками».</a:t>
            </a:r>
            <a:r>
              <a:rPr lang="ru-RU" sz="2000" dirty="0" smtClean="0">
                <a:solidFill>
                  <a:schemeClr val="bg1"/>
                </a:solidFill>
              </a:rPr>
              <a:t> </a:t>
            </a:r>
            <a:endParaRPr lang="ru-RU" sz="2000" dirty="0">
              <a:solidFill>
                <a:schemeClr val="bg1"/>
              </a:solidFill>
            </a:endParaRPr>
          </a:p>
        </p:txBody>
      </p:sp>
      <p:pic>
        <p:nvPicPr>
          <p:cNvPr id="5" name="Содержимое 4" descr="Архив ЗГО. Ф. И-24. Оп. 1. Д. 743. Л. 16. Автограф Шпренгера.jpg"/>
          <p:cNvPicPr>
            <a:picLocks noGrp="1" noChangeAspect="1"/>
          </p:cNvPicPr>
          <p:nvPr>
            <p:ph sz="quarter" idx="1"/>
          </p:nvPr>
        </p:nvPicPr>
        <p:blipFill>
          <a:blip r:embed="rId2" cstate="print">
            <a:lum contrast="10000"/>
          </a:blip>
          <a:srcRect b="30864"/>
          <a:stretch>
            <a:fillRect/>
          </a:stretch>
        </p:blipFill>
        <p:spPr>
          <a:xfrm>
            <a:off x="500034" y="928670"/>
            <a:ext cx="4952054" cy="4286280"/>
          </a:xfrm>
        </p:spPr>
      </p:pic>
      <p:sp>
        <p:nvSpPr>
          <p:cNvPr id="6" name="Прямоугольник 5"/>
          <p:cNvSpPr/>
          <p:nvPr/>
        </p:nvSpPr>
        <p:spPr>
          <a:xfrm>
            <a:off x="596900" y="5429264"/>
            <a:ext cx="4903794" cy="584775"/>
          </a:xfrm>
          <a:prstGeom prst="rect">
            <a:avLst/>
          </a:prstGeom>
        </p:spPr>
        <p:txBody>
          <a:bodyPr wrap="square">
            <a:spAutoFit/>
          </a:bodyPr>
          <a:lstStyle/>
          <a:p>
            <a:pPr lvl="0">
              <a:spcBef>
                <a:spcPct val="0"/>
              </a:spcBef>
            </a:pPr>
            <a:r>
              <a:rPr lang="ru-RU" sz="1600" b="1" spc="-50" dirty="0" smtClean="0">
                <a:ln w="3175">
                  <a:noFill/>
                </a:ln>
                <a:solidFill>
                  <a:prstClr val="black"/>
                </a:solidFill>
                <a:latin typeface="Times New Roman" pitchFamily="18" charset="0"/>
                <a:cs typeface="Times New Roman" pitchFamily="18" charset="0"/>
              </a:rPr>
              <a:t>Архив ЗГО. Ф. И-24. Оп. 1. Д. 743. Л. 16. </a:t>
            </a:r>
            <a:r>
              <a:rPr lang="ru-RU" sz="1600" b="1" spc="-50" dirty="0" smtClean="0">
                <a:ln w="3175">
                  <a:noFill/>
                </a:ln>
                <a:solidFill>
                  <a:prstClr val="black"/>
                </a:solidFill>
              </a:rPr>
              <a:t>Автограф И. Шпренгера. Подлинник.</a:t>
            </a:r>
            <a:endParaRPr lang="ru-RU" sz="1600" b="1" spc="-50" dirty="0">
              <a:ln w="3175">
                <a:noFill/>
              </a:ln>
              <a:solidFill>
                <a:prstClr val="black"/>
              </a:solidFill>
            </a:endParaRPr>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Кираса с вмятинами от ружейных пуль. 1837 г..jpg"/>
          <p:cNvPicPr>
            <a:picLocks noGrp="1" noChangeAspect="1"/>
          </p:cNvPicPr>
          <p:nvPr>
            <p:ph sz="quarter" idx="1"/>
          </p:nvPr>
        </p:nvPicPr>
        <p:blipFill>
          <a:blip r:embed="rId2" cstate="print"/>
          <a:srcRect l="8333" t="10750" r="4999" b="14250"/>
          <a:stretch>
            <a:fillRect/>
          </a:stretch>
        </p:blipFill>
        <p:spPr>
          <a:xfrm>
            <a:off x="714348" y="714356"/>
            <a:ext cx="3714776" cy="4286280"/>
          </a:xfrm>
        </p:spPr>
      </p:pic>
      <p:sp>
        <p:nvSpPr>
          <p:cNvPr id="3" name="Текст 2"/>
          <p:cNvSpPr>
            <a:spLocks noGrp="1"/>
          </p:cNvSpPr>
          <p:nvPr>
            <p:ph type="body" idx="2"/>
          </p:nvPr>
        </p:nvSpPr>
        <p:spPr>
          <a:xfrm>
            <a:off x="4786314" y="714356"/>
            <a:ext cx="3979734" cy="5786478"/>
          </a:xfrm>
        </p:spPr>
        <p:txBody>
          <a:bodyPr>
            <a:normAutofit fontScale="92500" lnSpcReduction="20000"/>
          </a:bodyPr>
          <a:lstStyle/>
          <a:p>
            <a:pPr algn="ctr"/>
            <a:r>
              <a:rPr lang="ru-RU" sz="1900" dirty="0" smtClean="0">
                <a:solidFill>
                  <a:schemeClr val="bg1"/>
                </a:solidFill>
              </a:rPr>
              <a:t>В течение марта 1837 года Шпренгер занимался окончательной отделкой кирас по образцу, привезённому им из-за границы. В отношении Златоустовской оружейной конторы в Главную контору Златоустовских заводов от 27 марта 1837 года № 651 сообщалось, что изготовлено 8 кирас весом в </a:t>
            </a:r>
            <a:r>
              <a:rPr lang="ru-RU" sz="1900" dirty="0" smtClean="0">
                <a:solidFill>
                  <a:schemeClr val="bg1"/>
                </a:solidFill>
                <a:latin typeface="Times New Roman" pitchFamily="18" charset="0"/>
                <a:cs typeface="Times New Roman" pitchFamily="18" charset="0"/>
              </a:rPr>
              <a:t>13</a:t>
            </a:r>
            <a:r>
              <a:rPr lang="ru-RU" sz="1900" dirty="0" smtClean="0">
                <a:solidFill>
                  <a:schemeClr val="bg1"/>
                </a:solidFill>
              </a:rPr>
              <a:t> фунтов, которые после наружного осмотра, подверглись испытаниям ружейными выстрелами с 60 шагов. Семь из них выдержали пробу, получив на себе впадины в полдиаметра солдатской пули. Восьмая кираса, самая тонкая, была пробита насквозь в нижней части на сгибе. </a:t>
            </a:r>
          </a:p>
          <a:p>
            <a:endParaRPr lang="ru-RU" dirty="0"/>
          </a:p>
        </p:txBody>
      </p:sp>
      <p:sp>
        <p:nvSpPr>
          <p:cNvPr id="6" name="Прямоугольник 5"/>
          <p:cNvSpPr/>
          <p:nvPr/>
        </p:nvSpPr>
        <p:spPr>
          <a:xfrm>
            <a:off x="642910" y="5214950"/>
            <a:ext cx="4071966" cy="830997"/>
          </a:xfrm>
          <a:prstGeom prst="rect">
            <a:avLst/>
          </a:prstGeom>
        </p:spPr>
        <p:txBody>
          <a:bodyPr wrap="square">
            <a:spAutoFit/>
          </a:bodyPr>
          <a:lstStyle/>
          <a:p>
            <a:pPr lvl="0">
              <a:spcBef>
                <a:spcPct val="0"/>
              </a:spcBef>
            </a:pPr>
            <a:r>
              <a:rPr lang="ru-RU" sz="1600" b="1" spc="-50" dirty="0" smtClean="0">
                <a:ln w="3175">
                  <a:noFill/>
                </a:ln>
                <a:solidFill>
                  <a:prstClr val="black"/>
                </a:solidFill>
              </a:rPr>
              <a:t>Златоустовский краеведческий музей. Кираса с вмятинами от ружейных пуль.   1837 год.</a:t>
            </a:r>
            <a:endParaRPr lang="ru-RU" sz="1600" b="1" spc="-50" dirty="0">
              <a:ln w="3175">
                <a:noFill/>
              </a:ln>
              <a:solidFill>
                <a:prstClr val="black"/>
              </a:solidFill>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Rodion_Greenwald.jpg"/>
          <p:cNvPicPr>
            <a:picLocks noGrp="1" noChangeAspect="1"/>
          </p:cNvPicPr>
          <p:nvPr>
            <p:ph sz="quarter" idx="1"/>
          </p:nvPr>
        </p:nvPicPr>
        <p:blipFill>
          <a:blip r:embed="rId2"/>
          <a:stretch>
            <a:fillRect/>
          </a:stretch>
        </p:blipFill>
        <p:spPr>
          <a:xfrm>
            <a:off x="571472" y="928670"/>
            <a:ext cx="4125000" cy="5000660"/>
          </a:xfrm>
        </p:spPr>
      </p:pic>
      <p:sp>
        <p:nvSpPr>
          <p:cNvPr id="3" name="Текст 2"/>
          <p:cNvSpPr>
            <a:spLocks noGrp="1"/>
          </p:cNvSpPr>
          <p:nvPr>
            <p:ph type="body" idx="2"/>
          </p:nvPr>
        </p:nvSpPr>
        <p:spPr>
          <a:xfrm>
            <a:off x="4929190" y="428604"/>
            <a:ext cx="3714776" cy="6072230"/>
          </a:xfrm>
        </p:spPr>
        <p:txBody>
          <a:bodyPr>
            <a:noAutofit/>
          </a:bodyPr>
          <a:lstStyle/>
          <a:p>
            <a:pPr algn="ctr"/>
            <a:r>
              <a:rPr lang="ru-RU" sz="1800" dirty="0" smtClean="0">
                <a:solidFill>
                  <a:schemeClr val="bg1"/>
                </a:solidFill>
              </a:rPr>
              <a:t> </a:t>
            </a:r>
            <a:r>
              <a:rPr lang="ru-RU" sz="1800" dirty="0" smtClean="0">
                <a:solidFill>
                  <a:schemeClr val="bg1"/>
                </a:solidFill>
              </a:rPr>
              <a:t>Две </a:t>
            </a:r>
            <a:r>
              <a:rPr lang="ru-RU" sz="1800" dirty="0" smtClean="0">
                <a:solidFill>
                  <a:schemeClr val="bg1"/>
                </a:solidFill>
              </a:rPr>
              <a:t>кирасы, выдержавшие пробу, после выправления впадин отосланы в Департамент Горных и Соляных дел, а затем через Военного министра представлены императору и по Высочайшему повелению испытывались при Кавалергардском Ея Величества полку.   Командир полка генерал -                                                                                                       Гринвальд, доносил, что на расстоянии </a:t>
            </a:r>
            <a:r>
              <a:rPr lang="ru-RU" sz="1800" dirty="0" smtClean="0">
                <a:solidFill>
                  <a:schemeClr val="bg1"/>
                </a:solidFill>
                <a:latin typeface="Times New Roman" pitchFamily="18" charset="0"/>
                <a:cs typeface="Times New Roman" pitchFamily="18" charset="0"/>
              </a:rPr>
              <a:t>20</a:t>
            </a:r>
            <a:r>
              <a:rPr lang="ru-RU" sz="1800" dirty="0" smtClean="0">
                <a:solidFill>
                  <a:schemeClr val="bg1"/>
                </a:solidFill>
              </a:rPr>
              <a:t> сажень (42,67 м) после нескольких выстрелов ни одна из пуль не смогла пробить кирасы. С расстояния </a:t>
            </a:r>
            <a:r>
              <a:rPr lang="ru-RU" sz="1800" dirty="0" smtClean="0">
                <a:solidFill>
                  <a:schemeClr val="bg1"/>
                </a:solidFill>
                <a:latin typeface="Times New Roman" pitchFamily="18" charset="0"/>
                <a:cs typeface="Times New Roman" pitchFamily="18" charset="0"/>
              </a:rPr>
              <a:t>40</a:t>
            </a:r>
            <a:r>
              <a:rPr lang="ru-RU" sz="1800" dirty="0" smtClean="0">
                <a:solidFill>
                  <a:schemeClr val="bg1"/>
                </a:solidFill>
              </a:rPr>
              <a:t> шагов пуля прострелила одну кирасу в двух местах. </a:t>
            </a:r>
            <a:endParaRPr lang="ru-RU" sz="1800" dirty="0">
              <a:solidFill>
                <a:schemeClr val="bg1"/>
              </a:solidFill>
            </a:endParaRPr>
          </a:p>
        </p:txBody>
      </p:sp>
      <p:sp>
        <p:nvSpPr>
          <p:cNvPr id="6" name="Прямоугольник 5"/>
          <p:cNvSpPr/>
          <p:nvPr/>
        </p:nvSpPr>
        <p:spPr>
          <a:xfrm>
            <a:off x="571472" y="6000768"/>
            <a:ext cx="4429156" cy="369332"/>
          </a:xfrm>
          <a:prstGeom prst="rect">
            <a:avLst/>
          </a:prstGeom>
        </p:spPr>
        <p:txBody>
          <a:bodyPr wrap="square">
            <a:spAutoFit/>
          </a:bodyPr>
          <a:lstStyle/>
          <a:p>
            <a:pPr lvl="0">
              <a:spcBef>
                <a:spcPct val="0"/>
              </a:spcBef>
            </a:pPr>
            <a:r>
              <a:rPr lang="ru-RU" b="1" spc="-50" dirty="0" smtClean="0">
                <a:ln w="3175">
                  <a:noFill/>
                </a:ln>
                <a:solidFill>
                  <a:prstClr val="black"/>
                </a:solidFill>
              </a:rPr>
              <a:t>Генерал-майор Родион Гринвальд. </a:t>
            </a:r>
            <a:endParaRPr lang="ru-RU" b="1" spc="-50" dirty="0">
              <a:ln w="3175">
                <a:noFill/>
              </a:ln>
              <a:solidFill>
                <a:prstClr val="black"/>
              </a:solidFill>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5072098"/>
          </a:xfrm>
        </p:spPr>
        <p:txBody>
          <a:bodyPr>
            <a:normAutofit fontScale="90000"/>
          </a:bodyPr>
          <a:lstStyle/>
          <a:p>
            <a:pPr algn="ctr"/>
            <a:r>
              <a:rPr lang="ru-RU" sz="2400" dirty="0" smtClean="0">
                <a:solidFill>
                  <a:schemeClr val="bg1"/>
                </a:solidFill>
              </a:rPr>
              <a:t>По </a:t>
            </a:r>
            <a:r>
              <a:rPr lang="ru-RU" sz="2400" dirty="0" smtClean="0">
                <a:solidFill>
                  <a:schemeClr val="bg1"/>
                </a:solidFill>
              </a:rPr>
              <a:t>его мнению, </a:t>
            </a:r>
            <a:r>
              <a:rPr lang="ru-RU" sz="2400" i="1" dirty="0" smtClean="0">
                <a:solidFill>
                  <a:schemeClr val="bg1"/>
                </a:solidFill>
              </a:rPr>
              <a:t>«хотя доброта сих кирас и крепостью металла хороши, но тяжесть их будет изнурительна для нижних чинов», </a:t>
            </a:r>
            <a:r>
              <a:rPr lang="ru-RU" sz="2400" dirty="0" smtClean="0">
                <a:solidFill>
                  <a:schemeClr val="bg1"/>
                </a:solidFill>
              </a:rPr>
              <a:t>так как только передняя половина весит от </a:t>
            </a:r>
            <a:r>
              <a:rPr lang="ru-RU" sz="2400" dirty="0" smtClean="0">
                <a:solidFill>
                  <a:schemeClr val="bg1"/>
                </a:solidFill>
                <a:latin typeface="Times New Roman" pitchFamily="18" charset="0"/>
                <a:cs typeface="Times New Roman" pitchFamily="18" charset="0"/>
              </a:rPr>
              <a:t>13 до 14 </a:t>
            </a:r>
            <a:r>
              <a:rPr lang="ru-RU" sz="2400" dirty="0" smtClean="0">
                <a:solidFill>
                  <a:schemeClr val="bg1"/>
                </a:solidFill>
              </a:rPr>
              <a:t>фунтов (5,9–6,4 кг). Император Николай </a:t>
            </a:r>
            <a:r>
              <a:rPr sz="2400" smtClean="0">
                <a:solidFill>
                  <a:schemeClr val="bg1"/>
                </a:solidFill>
              </a:rPr>
              <a:t>I</a:t>
            </a:r>
            <a:r>
              <a:rPr lang="ru-RU" sz="2400" dirty="0" smtClean="0">
                <a:solidFill>
                  <a:schemeClr val="bg1"/>
                </a:solidFill>
              </a:rPr>
              <a:t> повелел облегчить вес кирас. Мастеру Шпренгеру было предложено повторить опыты, оставив достигнутое качество без изменений, но уменьшив вес.</a:t>
            </a:r>
            <a:br>
              <a:rPr lang="ru-RU" sz="2400" dirty="0" smtClean="0">
                <a:solidFill>
                  <a:schemeClr val="bg1"/>
                </a:solidFill>
              </a:rPr>
            </a:br>
            <a:r>
              <a:rPr lang="ru-RU" sz="2400" dirty="0" smtClean="0">
                <a:solidFill>
                  <a:schemeClr val="bg1"/>
                </a:solidFill>
              </a:rPr>
              <a:t>В </a:t>
            </a:r>
            <a:r>
              <a:rPr lang="ru-RU" sz="2400" dirty="0" smtClean="0">
                <a:solidFill>
                  <a:schemeClr val="bg1"/>
                </a:solidFill>
              </a:rPr>
              <a:t>июне - июле 1837 года Шпренгером были изготовлены 4 кирасы весом </a:t>
            </a:r>
            <a:r>
              <a:rPr lang="ru-RU" sz="2400" dirty="0" smtClean="0">
                <a:solidFill>
                  <a:schemeClr val="bg1"/>
                </a:solidFill>
                <a:latin typeface="Times New Roman" pitchFamily="18" charset="0"/>
                <a:cs typeface="Times New Roman" pitchFamily="18" charset="0"/>
              </a:rPr>
              <a:t>10 -11 </a:t>
            </a:r>
            <a:r>
              <a:rPr lang="ru-RU" sz="2400" dirty="0" smtClean="0">
                <a:solidFill>
                  <a:schemeClr val="bg1"/>
                </a:solidFill>
              </a:rPr>
              <a:t>фунтов (4,5–5 кг). Кирасы подверглись ружейным пробам на расстоянии </a:t>
            </a:r>
            <a:r>
              <a:rPr lang="ru-RU" sz="2400" dirty="0" smtClean="0">
                <a:solidFill>
                  <a:schemeClr val="bg1"/>
                </a:solidFill>
                <a:latin typeface="Times New Roman" pitchFamily="18" charset="0"/>
                <a:cs typeface="Times New Roman" pitchFamily="18" charset="0"/>
              </a:rPr>
              <a:t>60</a:t>
            </a:r>
            <a:r>
              <a:rPr lang="ru-RU" sz="2400" dirty="0" smtClean="0">
                <a:solidFill>
                  <a:schemeClr val="bg1"/>
                </a:solidFill>
              </a:rPr>
              <a:t> шагов, но не выдержали испытания</a:t>
            </a:r>
            <a:r>
              <a:rPr lang="ru-RU" sz="2400" dirty="0" smtClean="0">
                <a:solidFill>
                  <a:schemeClr val="bg1"/>
                </a:solidFill>
              </a:rPr>
              <a:t>.               </a:t>
            </a:r>
            <a:r>
              <a:rPr lang="ru-RU" sz="2400" dirty="0" smtClean="0">
                <a:solidFill>
                  <a:schemeClr val="bg1"/>
                </a:solidFill>
              </a:rPr>
              <a:t>С 20 августа 1837 года, по распоряжению Златоустовской оружейной конторы, мастер приступил к опытам по формированию кирасной массы </a:t>
            </a:r>
            <a:r>
              <a:rPr lang="ru-RU" sz="2400" i="1" dirty="0" smtClean="0">
                <a:solidFill>
                  <a:schemeClr val="bg1"/>
                </a:solidFill>
              </a:rPr>
              <a:t>«с изменением состава оной и самой закалки».</a:t>
            </a:r>
            <a:br>
              <a:rPr lang="ru-RU" sz="2400" i="1" dirty="0" smtClean="0">
                <a:solidFill>
                  <a:schemeClr val="bg1"/>
                </a:solidFill>
              </a:rPr>
            </a:br>
            <a:r>
              <a:rPr lang="ru-RU" sz="2400" dirty="0" smtClean="0">
                <a:solidFill>
                  <a:schemeClr val="bg1"/>
                </a:solidFill>
              </a:rPr>
              <a:t>Но </a:t>
            </a:r>
            <a:r>
              <a:rPr lang="ru-RU" sz="2400" dirty="0" smtClean="0">
                <a:solidFill>
                  <a:schemeClr val="bg1"/>
                </a:solidFill>
              </a:rPr>
              <a:t>довести опыты до конца, мастеру Шпренгеру не удалось, так как после непродолжительной болезни он скончался 19 января 1838 года.</a:t>
            </a:r>
            <a:endParaRPr lang="ru-RU" sz="2400" dirty="0">
              <a:solidFill>
                <a:schemeClr val="bg1"/>
              </a:solidFill>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596" y="1000108"/>
            <a:ext cx="8229600" cy="4714876"/>
          </a:xfrm>
          <a:noFill/>
          <a:ln>
            <a:solidFill>
              <a:schemeClr val="accent1">
                <a:lumMod val="75000"/>
              </a:schemeClr>
            </a:solidFill>
          </a:ln>
        </p:spPr>
        <p:txBody>
          <a:bodyPr>
            <a:normAutofit/>
          </a:bodyPr>
          <a:lstStyle/>
          <a:p>
            <a:pPr algn="ctr">
              <a:buNone/>
            </a:pPr>
            <a:endParaRPr lang="ru-RU" sz="3600" dirty="0" smtClean="0">
              <a:solidFill>
                <a:schemeClr val="bg1">
                  <a:lumMod val="95000"/>
                  <a:lumOff val="5000"/>
                </a:schemeClr>
              </a:solidFill>
            </a:endParaRPr>
          </a:p>
          <a:p>
            <a:pPr algn="ctr">
              <a:buNone/>
            </a:pPr>
            <a:r>
              <a:rPr lang="ru-RU" sz="3600" b="1" dirty="0" smtClean="0">
                <a:solidFill>
                  <a:schemeClr val="bg2">
                    <a:lumMod val="50000"/>
                  </a:schemeClr>
                </a:solidFill>
                <a:latin typeface="+mj-lt"/>
                <a:cs typeface="Times New Roman" pitchFamily="18" charset="0"/>
              </a:rPr>
              <a:t>ЗЛАТОУСТОВСКИЕ КИРАСЫ. НАЧАЛО.                                                         (к 185 - летию начала производства кирас                                     на Златоустовской оружейной фабрике)</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Архив ЗГО. оп. 1. Д. 743. Л. 78. Извещение о смерти Шпренгера.jpg"/>
          <p:cNvPicPr>
            <a:picLocks noGrp="1" noChangeAspect="1"/>
          </p:cNvPicPr>
          <p:nvPr>
            <p:ph sz="quarter" idx="1"/>
          </p:nvPr>
        </p:nvPicPr>
        <p:blipFill>
          <a:blip r:embed="rId2" cstate="print">
            <a:lum bright="10000" contrast="20000"/>
          </a:blip>
          <a:srcRect l="3333" t="2500" b="4250"/>
          <a:stretch>
            <a:fillRect/>
          </a:stretch>
        </p:blipFill>
        <p:spPr>
          <a:xfrm>
            <a:off x="500034" y="500042"/>
            <a:ext cx="6215106" cy="5786478"/>
          </a:xfrm>
        </p:spPr>
      </p:pic>
      <p:sp>
        <p:nvSpPr>
          <p:cNvPr id="3" name="Текст 2"/>
          <p:cNvSpPr>
            <a:spLocks noGrp="1"/>
          </p:cNvSpPr>
          <p:nvPr>
            <p:ph type="body" idx="2"/>
          </p:nvPr>
        </p:nvSpPr>
        <p:spPr>
          <a:xfrm>
            <a:off x="6781800" y="1142984"/>
            <a:ext cx="1984248" cy="4191016"/>
          </a:xfrm>
        </p:spPr>
        <p:txBody>
          <a:bodyPr>
            <a:noAutofit/>
          </a:bodyPr>
          <a:lstStyle/>
          <a:p>
            <a:r>
              <a:rPr lang="ru-RU" dirty="0" smtClean="0">
                <a:solidFill>
                  <a:schemeClr val="bg1"/>
                </a:solidFill>
                <a:latin typeface="Times New Roman" pitchFamily="18" charset="0"/>
                <a:cs typeface="Times New Roman" pitchFamily="18" charset="0"/>
              </a:rPr>
              <a:t>Архив ЗГО. Ф. И-24. Оп.1. Д. 743. Л. 78. Отношение надзирателя стального отделения Златоустовской оружейной фабрики Мурдасова от                     21 января 1837 года              № 200 о смерти иностранного мастера Шпренгера. Подлинник.</a:t>
            </a:r>
            <a:endParaRPr lang="ru-RU" dirty="0">
              <a:solidFill>
                <a:schemeClr val="bg1"/>
              </a:solidFill>
              <a:latin typeface="Times New Roman" pitchFamily="18" charset="0"/>
              <a:cs typeface="Times New Roman" pitchFamily="18" charset="0"/>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Архив ЗГО. Ф. И-24.Оп.1.Д.780. л. 30. Рапорт Аносова.jpg"/>
          <p:cNvPicPr>
            <a:picLocks noGrp="1" noChangeAspect="1"/>
          </p:cNvPicPr>
          <p:nvPr>
            <p:ph sz="quarter" idx="1"/>
          </p:nvPr>
        </p:nvPicPr>
        <p:blipFill>
          <a:blip r:embed="rId2" cstate="print">
            <a:lum bright="10000" contrast="20000"/>
          </a:blip>
          <a:srcRect l="7246"/>
          <a:stretch>
            <a:fillRect/>
          </a:stretch>
        </p:blipFill>
        <p:spPr>
          <a:xfrm>
            <a:off x="857224" y="428604"/>
            <a:ext cx="4572032" cy="5715000"/>
          </a:xfrm>
        </p:spPr>
      </p:pic>
      <p:sp>
        <p:nvSpPr>
          <p:cNvPr id="3" name="Текст 2"/>
          <p:cNvSpPr>
            <a:spLocks noGrp="1"/>
          </p:cNvSpPr>
          <p:nvPr>
            <p:ph type="body" idx="2"/>
          </p:nvPr>
        </p:nvSpPr>
        <p:spPr>
          <a:xfrm>
            <a:off x="5715008" y="2428868"/>
            <a:ext cx="2928958" cy="3805238"/>
          </a:xfrm>
        </p:spPr>
        <p:txBody>
          <a:bodyPr>
            <a:noAutofit/>
          </a:bodyPr>
          <a:lstStyle/>
          <a:p>
            <a:pPr algn="ctr"/>
            <a:r>
              <a:rPr lang="ru-RU" sz="2000" dirty="0" smtClean="0">
                <a:solidFill>
                  <a:schemeClr val="bg1"/>
                </a:solidFill>
              </a:rPr>
              <a:t>После смерти Игнатия Шпренгера производство кирас перешло к златоустовским мастерам. Исследование сплавов для кирас продолжил П. П. Аносов. </a:t>
            </a:r>
            <a:endParaRPr lang="ru-RU" sz="2000" dirty="0">
              <a:solidFill>
                <a:schemeClr val="bg1"/>
              </a:solidFill>
            </a:endParaRPr>
          </a:p>
        </p:txBody>
      </p:sp>
      <p:sp>
        <p:nvSpPr>
          <p:cNvPr id="4" name="Заголовок 3"/>
          <p:cNvSpPr>
            <a:spLocks noGrp="1"/>
          </p:cNvSpPr>
          <p:nvPr>
            <p:ph type="title"/>
          </p:nvPr>
        </p:nvSpPr>
        <p:spPr>
          <a:xfrm>
            <a:off x="5643570" y="500042"/>
            <a:ext cx="3119430" cy="1643074"/>
          </a:xfrm>
        </p:spPr>
        <p:txBody>
          <a:bodyPr>
            <a:noAutofit/>
          </a:bodyPr>
          <a:lstStyle/>
          <a:p>
            <a:r>
              <a:rPr lang="ru-RU" sz="1400" dirty="0" smtClean="0">
                <a:solidFill>
                  <a:schemeClr val="bg1"/>
                </a:solidFill>
                <a:latin typeface="Times New Roman" pitchFamily="18" charset="0"/>
                <a:cs typeface="Times New Roman" pitchFamily="18" charset="0"/>
              </a:rPr>
              <a:t>Архив ЗГО. Ф. И-24. Оп. 1. Д. 780.       Л. 30. Рапорт Горного Начальника Златоустовских заводов П. П. Аносова от 26 марта 1838 года № 2735  о  том, что «при Златоустовской оружейной фабрике могут быть приготовляемы кирасы непроницаемые для пуль». Копия.</a:t>
            </a:r>
            <a:endParaRPr lang="ru-RU" sz="1400" dirty="0">
              <a:solidFill>
                <a:schemeClr val="bg1"/>
              </a:solidFill>
              <a:latin typeface="Times New Roman" pitchFamily="18" charset="0"/>
              <a:cs typeface="Times New Roman" pitchFamily="18" charset="0"/>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57200" y="1643049"/>
            <a:ext cx="4040188" cy="518543"/>
          </a:xfrm>
        </p:spPr>
        <p:txBody>
          <a:bodyPr/>
          <a:lstStyle/>
          <a:p>
            <a:r>
              <a:rPr lang="ru-RU" sz="1400" dirty="0" smtClean="0">
                <a:solidFill>
                  <a:schemeClr val="bg1"/>
                </a:solidFill>
                <a:latin typeface="Times New Roman" pitchFamily="18" charset="0"/>
                <a:cs typeface="Times New Roman" pitchFamily="18" charset="0"/>
              </a:rPr>
              <a:t>Архив ЗГО. Ф. И-24. Оп. 1. Д. 743. Л. 58.  Описание 13 парам образцовых кирас .                            19 июня 1837 года. Копия.</a:t>
            </a:r>
            <a:endParaRPr lang="ru-RU" sz="1400" dirty="0">
              <a:solidFill>
                <a:schemeClr val="bg1"/>
              </a:solidFill>
              <a:latin typeface="Times New Roman" pitchFamily="18" charset="0"/>
              <a:cs typeface="Times New Roman" pitchFamily="18" charset="0"/>
            </a:endParaRPr>
          </a:p>
        </p:txBody>
      </p:sp>
      <p:pic>
        <p:nvPicPr>
          <p:cNvPr id="7" name="Содержимое 6" descr="Архив ЗГО. Ф. И-24. Оп. 1. Д. 743. Л. 58. Описание размеров кирас.jpg"/>
          <p:cNvPicPr>
            <a:picLocks noGrp="1" noChangeAspect="1"/>
          </p:cNvPicPr>
          <p:nvPr>
            <p:ph sz="half" idx="2"/>
          </p:nvPr>
        </p:nvPicPr>
        <p:blipFill>
          <a:blip r:embed="rId2" cstate="print">
            <a:lum bright="10000" contrast="20000"/>
          </a:blip>
          <a:srcRect l="9603" t="3975"/>
          <a:stretch>
            <a:fillRect/>
          </a:stretch>
        </p:blipFill>
        <p:spPr>
          <a:xfrm>
            <a:off x="571472" y="2214554"/>
            <a:ext cx="3786214" cy="4143404"/>
          </a:xfrm>
        </p:spPr>
      </p:pic>
      <p:pic>
        <p:nvPicPr>
          <p:cNvPr id="8" name="Содержимое 7" descr="Архив ЗГО. Ф. И-24. Оп. 1. Д. 743. Л. 58об. Описание размеров кирас..jpg"/>
          <p:cNvPicPr>
            <a:picLocks noGrp="1" noChangeAspect="1"/>
          </p:cNvPicPr>
          <p:nvPr>
            <p:ph sz="quarter" idx="4"/>
          </p:nvPr>
        </p:nvPicPr>
        <p:blipFill>
          <a:blip r:embed="rId3" cstate="print">
            <a:lum bright="10000" contrast="20000"/>
          </a:blip>
          <a:srcRect l="2402" t="3975" b="1095"/>
          <a:stretch>
            <a:fillRect/>
          </a:stretch>
        </p:blipFill>
        <p:spPr>
          <a:xfrm>
            <a:off x="4786314" y="2214554"/>
            <a:ext cx="3786214" cy="4143404"/>
          </a:xfrm>
        </p:spPr>
      </p:pic>
      <p:sp>
        <p:nvSpPr>
          <p:cNvPr id="5" name="Заголовок 4"/>
          <p:cNvSpPr>
            <a:spLocks noGrp="1"/>
          </p:cNvSpPr>
          <p:nvPr>
            <p:ph type="title"/>
          </p:nvPr>
        </p:nvSpPr>
        <p:spPr>
          <a:xfrm>
            <a:off x="457200" y="357166"/>
            <a:ext cx="8229600" cy="1071570"/>
          </a:xfrm>
        </p:spPr>
        <p:txBody>
          <a:bodyPr>
            <a:normAutofit fontScale="90000"/>
          </a:bodyPr>
          <a:lstStyle/>
          <a:p>
            <a:r>
              <a:rPr lang="ru-RU" sz="2000" dirty="0" smtClean="0">
                <a:solidFill>
                  <a:schemeClr val="bg1"/>
                </a:solidFill>
              </a:rPr>
              <a:t>	Кирасы готовились по размерам, по росту делились на </a:t>
            </a:r>
            <a:r>
              <a:rPr lang="ru-RU" sz="2000" dirty="0" smtClean="0">
                <a:solidFill>
                  <a:schemeClr val="bg1"/>
                </a:solidFill>
                <a:latin typeface="Times New Roman" pitchFamily="18" charset="0"/>
                <a:cs typeface="Times New Roman" pitchFamily="18" charset="0"/>
              </a:rPr>
              <a:t>13</a:t>
            </a:r>
            <a:r>
              <a:rPr lang="ru-RU" sz="2000" dirty="0" smtClean="0">
                <a:solidFill>
                  <a:schemeClr val="bg1"/>
                </a:solidFill>
              </a:rPr>
              <a:t> номеров, для каждого номера был определён средний вес. Кираса, рассчитанная на самый большой рост, весила 22 фунта (</a:t>
            </a:r>
            <a:r>
              <a:rPr lang="ru-RU" sz="2000" dirty="0" smtClean="0">
                <a:solidFill>
                  <a:schemeClr val="bg1"/>
                </a:solidFill>
                <a:latin typeface="Times New Roman" pitchFamily="18" charset="0"/>
                <a:cs typeface="Times New Roman" pitchFamily="18" charset="0"/>
              </a:rPr>
              <a:t>10</a:t>
            </a:r>
            <a:r>
              <a:rPr lang="ru-RU" sz="2000" dirty="0" smtClean="0">
                <a:solidFill>
                  <a:schemeClr val="bg1"/>
                </a:solidFill>
              </a:rPr>
              <a:t> кг), на малый рост – 16 фунтов (</a:t>
            </a:r>
            <a:r>
              <a:rPr lang="ru-RU" sz="2000" dirty="0" smtClean="0">
                <a:solidFill>
                  <a:schemeClr val="bg1"/>
                </a:solidFill>
                <a:latin typeface="Times New Roman" pitchFamily="18" charset="0"/>
                <a:cs typeface="Times New Roman" pitchFamily="18" charset="0"/>
              </a:rPr>
              <a:t>7</a:t>
            </a:r>
            <a:r>
              <a:rPr lang="ru-RU" sz="2000" dirty="0" smtClean="0">
                <a:solidFill>
                  <a:schemeClr val="bg1"/>
                </a:solidFill>
              </a:rPr>
              <a:t> кг).</a:t>
            </a:r>
            <a:r>
              <a:rPr lang="ru-RU" sz="2000" dirty="0" smtClean="0"/>
              <a:t> </a:t>
            </a:r>
            <a:br>
              <a:rPr lang="ru-RU" sz="2000" dirty="0" smtClean="0"/>
            </a:br>
            <a:r>
              <a:rPr lang="ru-RU" sz="2000" dirty="0" smtClean="0"/>
              <a:t>	</a:t>
            </a:r>
            <a:r>
              <a:rPr lang="ru-RU" sz="2000" dirty="0" smtClean="0">
                <a:solidFill>
                  <a:schemeClr val="bg1"/>
                </a:solidFill>
              </a:rPr>
              <a:t>Это был вес обеих половинок и медной накладки.</a:t>
            </a:r>
            <a:endParaRPr lang="ru-RU" sz="2000" dirty="0">
              <a:solidFill>
                <a:schemeClr val="bg1"/>
              </a:solidFill>
            </a:endParaRPr>
          </a:p>
        </p:txBody>
      </p:sp>
      <p:sp>
        <p:nvSpPr>
          <p:cNvPr id="6" name="Текст 5"/>
          <p:cNvSpPr>
            <a:spLocks noGrp="1"/>
          </p:cNvSpPr>
          <p:nvPr>
            <p:ph type="body" idx="3"/>
          </p:nvPr>
        </p:nvSpPr>
        <p:spPr/>
        <p:txBody>
          <a:bodyPr/>
          <a:lstStyle/>
          <a:p>
            <a:r>
              <a:rPr lang="ru-RU" sz="1400" dirty="0" smtClean="0">
                <a:solidFill>
                  <a:schemeClr val="bg1"/>
                </a:solidFill>
                <a:latin typeface="Times New Roman" pitchFamily="18" charset="0"/>
                <a:cs typeface="Times New Roman" pitchFamily="18" charset="0"/>
              </a:rPr>
              <a:t>Архив ЗГО. Ф. И-24. Оп. 1. Д. 743. Л. 58об..  Описание 13 парам образцовых кирас .                                   19 июня 1837 года. Копия.                   </a:t>
            </a:r>
            <a:endParaRPr lang="ru-RU" sz="1400" dirty="0">
              <a:solidFill>
                <a:schemeClr val="bg1"/>
              </a:solidFill>
              <a:latin typeface="Times New Roman" pitchFamily="18" charset="0"/>
              <a:cs typeface="Times New Roman" pitchFamily="18" charset="0"/>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Кираса с медной обкладкой и кираса Кавалергардского полка.jpg"/>
          <p:cNvPicPr>
            <a:picLocks noGrp="1" noChangeAspect="1"/>
          </p:cNvPicPr>
          <p:nvPr>
            <p:ph sz="quarter" idx="1"/>
          </p:nvPr>
        </p:nvPicPr>
        <p:blipFill>
          <a:blip r:embed="rId2" cstate="print">
            <a:lum contrast="10000"/>
          </a:blip>
          <a:srcRect l="3430" t="21951" r="8536" b="7927"/>
          <a:stretch>
            <a:fillRect/>
          </a:stretch>
        </p:blipFill>
        <p:spPr>
          <a:xfrm>
            <a:off x="428596" y="1500174"/>
            <a:ext cx="5000660" cy="3714776"/>
          </a:xfrm>
        </p:spPr>
      </p:pic>
      <p:sp>
        <p:nvSpPr>
          <p:cNvPr id="3" name="Текст 2"/>
          <p:cNvSpPr>
            <a:spLocks noGrp="1"/>
          </p:cNvSpPr>
          <p:nvPr>
            <p:ph type="body" idx="2"/>
          </p:nvPr>
        </p:nvSpPr>
        <p:spPr>
          <a:xfrm>
            <a:off x="5500694" y="571480"/>
            <a:ext cx="3286148" cy="5786478"/>
          </a:xfrm>
        </p:spPr>
        <p:txBody>
          <a:bodyPr>
            <a:normAutofit fontScale="25000" lnSpcReduction="20000"/>
          </a:bodyPr>
          <a:lstStyle/>
          <a:p>
            <a:pPr algn="ctr"/>
            <a:r>
              <a:rPr lang="ru-RU" sz="7200" dirty="0" smtClean="0">
                <a:solidFill>
                  <a:schemeClr val="bg1"/>
                </a:solidFill>
              </a:rPr>
              <a:t>В  ноябре 1838 года Артиллерийский департамент Военного министерства отправил Высочайше утверждённую выписку из ведомости о наряде на Златоустовскую оружейную фабрику на 1839 год на изготовление </a:t>
            </a:r>
            <a:r>
              <a:rPr lang="ru-RU" sz="7200" dirty="0" smtClean="0">
                <a:solidFill>
                  <a:schemeClr val="bg1"/>
                </a:solidFill>
                <a:latin typeface="+mj-lt"/>
                <a:cs typeface="Times New Roman" pitchFamily="18" charset="0"/>
              </a:rPr>
              <a:t>6 000 </a:t>
            </a:r>
            <a:r>
              <a:rPr lang="ru-RU" sz="7200" dirty="0" smtClean="0">
                <a:solidFill>
                  <a:schemeClr val="bg1"/>
                </a:solidFill>
              </a:rPr>
              <a:t>пар кирас, а именно:                - 5 000 пар железных полированных;                          - 2 000 пар железных с медной накладной и полированными краями;                          - 500 пар с орлами;                                    - 500 пар со звёздами;                                      - 2 500 пар чёрных лакированных </a:t>
            </a:r>
          </a:p>
          <a:p>
            <a:endParaRPr lang="ru-RU" dirty="0"/>
          </a:p>
        </p:txBody>
      </p:sp>
      <p:sp>
        <p:nvSpPr>
          <p:cNvPr id="6" name="Прямоугольник 5"/>
          <p:cNvSpPr/>
          <p:nvPr/>
        </p:nvSpPr>
        <p:spPr>
          <a:xfrm>
            <a:off x="571500" y="5357826"/>
            <a:ext cx="5214946" cy="646331"/>
          </a:xfrm>
          <a:prstGeom prst="rect">
            <a:avLst/>
          </a:prstGeom>
        </p:spPr>
        <p:txBody>
          <a:bodyPr wrap="square">
            <a:spAutoFit/>
          </a:bodyPr>
          <a:lstStyle/>
          <a:p>
            <a:pPr lvl="0">
              <a:spcBef>
                <a:spcPct val="0"/>
              </a:spcBef>
            </a:pPr>
            <a:r>
              <a:rPr lang="ru-RU" b="1" spc="-50" dirty="0" smtClean="0">
                <a:ln w="3175">
                  <a:noFill/>
                </a:ln>
                <a:solidFill>
                  <a:schemeClr val="bg1"/>
                </a:solidFill>
              </a:rPr>
              <a:t>Кираса с медной обкладкой и кираса Кавалергардского полка.</a:t>
            </a:r>
            <a:endParaRPr lang="ru-RU" b="1" spc="-50" dirty="0">
              <a:ln w="3175">
                <a:noFill/>
              </a:ln>
              <a:solidFill>
                <a:schemeClr val="bg1"/>
              </a:solidFill>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Архив ЗГО.        Ф. И-24. Оп.1. Д.1136. Л.377об. Чертёж кирасе № 1. 1845 г..jpg"/>
          <p:cNvPicPr>
            <a:picLocks noGrp="1" noChangeAspect="1"/>
          </p:cNvPicPr>
          <p:nvPr>
            <p:ph sz="quarter" idx="1"/>
          </p:nvPr>
        </p:nvPicPr>
        <p:blipFill>
          <a:blip r:embed="rId2" cstate="print">
            <a:lum contrast="10000"/>
          </a:blip>
          <a:srcRect t="20750" b="6750"/>
          <a:stretch>
            <a:fillRect/>
          </a:stretch>
        </p:blipFill>
        <p:spPr>
          <a:xfrm>
            <a:off x="571472" y="500042"/>
            <a:ext cx="4929222" cy="5000660"/>
          </a:xfrm>
        </p:spPr>
      </p:pic>
      <p:sp>
        <p:nvSpPr>
          <p:cNvPr id="3" name="Текст 2"/>
          <p:cNvSpPr>
            <a:spLocks noGrp="1"/>
          </p:cNvSpPr>
          <p:nvPr>
            <p:ph type="body" idx="2"/>
          </p:nvPr>
        </p:nvSpPr>
        <p:spPr>
          <a:xfrm>
            <a:off x="5857884" y="571480"/>
            <a:ext cx="2836726" cy="5643602"/>
          </a:xfrm>
        </p:spPr>
        <p:txBody>
          <a:bodyPr>
            <a:noAutofit/>
          </a:bodyPr>
          <a:lstStyle/>
          <a:p>
            <a:pPr algn="ctr"/>
            <a:r>
              <a:rPr lang="ru-RU" sz="2000" dirty="0" smtClean="0">
                <a:solidFill>
                  <a:schemeClr val="bg1"/>
                </a:solidFill>
              </a:rPr>
              <a:t>Изготовленные из златоустовской стали кирасы отличались прочностью и хорошо защищали воина от холодного и огнестрельного оружия того времени. Поставляемые в различные полки тяжёлой кавалерии златоустовские кирасы отличались формой и отделкой.   </a:t>
            </a:r>
            <a:r>
              <a:rPr lang="ru-RU" sz="1700" dirty="0" smtClean="0">
                <a:solidFill>
                  <a:schemeClr val="bg1"/>
                </a:solidFill>
              </a:rPr>
              <a:t>                               </a:t>
            </a:r>
            <a:endParaRPr lang="ru-RU" sz="1700" dirty="0">
              <a:solidFill>
                <a:schemeClr val="bg1"/>
              </a:solidFill>
            </a:endParaRPr>
          </a:p>
        </p:txBody>
      </p:sp>
      <p:sp>
        <p:nvSpPr>
          <p:cNvPr id="6" name="Прямоугольник 5"/>
          <p:cNvSpPr/>
          <p:nvPr/>
        </p:nvSpPr>
        <p:spPr>
          <a:xfrm>
            <a:off x="571472" y="5643578"/>
            <a:ext cx="4857784" cy="523220"/>
          </a:xfrm>
          <a:prstGeom prst="rect">
            <a:avLst/>
          </a:prstGeom>
        </p:spPr>
        <p:txBody>
          <a:bodyPr wrap="square">
            <a:spAutoFit/>
          </a:bodyPr>
          <a:lstStyle/>
          <a:p>
            <a:pPr lvl="0">
              <a:spcBef>
                <a:spcPct val="0"/>
              </a:spcBef>
            </a:pPr>
            <a:r>
              <a:rPr lang="ru-RU" sz="1400" b="1" spc="-50" dirty="0" smtClean="0">
                <a:ln w="3175">
                  <a:noFill/>
                </a:ln>
                <a:solidFill>
                  <a:prstClr val="black"/>
                </a:solidFill>
                <a:latin typeface="Times New Roman" pitchFamily="18" charset="0"/>
                <a:cs typeface="Times New Roman" pitchFamily="18" charset="0"/>
              </a:rPr>
              <a:t>Архив ЗГО. Ф.И-24. Оп. 1. Д. 1136. Л. 377об.                                  Чертёж кирасе № 1. 18 октября 1845  года. Копия.</a:t>
            </a:r>
            <a:endParaRPr lang="ru-RU" sz="1400" b="1" spc="-50" dirty="0">
              <a:ln w="3175">
                <a:noFill/>
              </a:ln>
              <a:solidFill>
                <a:prstClr val="black"/>
              </a:solidFill>
              <a:latin typeface="Times New Roman" pitchFamily="18" charset="0"/>
              <a:cs typeface="Times New Roman" pitchFamily="18" charset="0"/>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Кирасир. Музей ЗОФ. Томея..jpg"/>
          <p:cNvPicPr>
            <a:picLocks noGrp="1" noChangeAspect="1"/>
          </p:cNvPicPr>
          <p:nvPr>
            <p:ph sz="quarter" idx="1"/>
          </p:nvPr>
        </p:nvPicPr>
        <p:blipFill>
          <a:blip r:embed="rId2"/>
          <a:srcRect r="44419" b="12000"/>
          <a:stretch>
            <a:fillRect/>
          </a:stretch>
        </p:blipFill>
        <p:spPr>
          <a:xfrm>
            <a:off x="714348" y="357166"/>
            <a:ext cx="4714908" cy="5143536"/>
          </a:xfrm>
        </p:spPr>
      </p:pic>
      <p:sp>
        <p:nvSpPr>
          <p:cNvPr id="3" name="Текст 2"/>
          <p:cNvSpPr>
            <a:spLocks noGrp="1"/>
          </p:cNvSpPr>
          <p:nvPr>
            <p:ph type="body" idx="2"/>
          </p:nvPr>
        </p:nvSpPr>
        <p:spPr>
          <a:xfrm>
            <a:off x="5715008" y="785794"/>
            <a:ext cx="2928958" cy="4591056"/>
          </a:xfrm>
        </p:spPr>
        <p:txBody>
          <a:bodyPr>
            <a:normAutofit/>
          </a:bodyPr>
          <a:lstStyle/>
          <a:p>
            <a:pPr algn="ctr"/>
            <a:r>
              <a:rPr lang="ru-RU" sz="2800" dirty="0" smtClean="0">
                <a:solidFill>
                  <a:schemeClr val="bg1"/>
                </a:solidFill>
              </a:rPr>
              <a:t>Вместе с кирасами в Златоусте изготовлялись и стальные форменные каски для кирасиров. </a:t>
            </a:r>
            <a:endParaRPr lang="ru-RU" sz="2800" dirty="0">
              <a:solidFill>
                <a:schemeClr val="bg1"/>
              </a:solidFill>
            </a:endParaRPr>
          </a:p>
        </p:txBody>
      </p:sp>
      <p:sp>
        <p:nvSpPr>
          <p:cNvPr id="7" name="Прямоугольник 6"/>
          <p:cNvSpPr/>
          <p:nvPr/>
        </p:nvSpPr>
        <p:spPr>
          <a:xfrm>
            <a:off x="642910" y="5643579"/>
            <a:ext cx="4406905" cy="584775"/>
          </a:xfrm>
          <a:prstGeom prst="rect">
            <a:avLst/>
          </a:prstGeom>
        </p:spPr>
        <p:txBody>
          <a:bodyPr wrap="square">
            <a:spAutoFit/>
          </a:bodyPr>
          <a:lstStyle/>
          <a:p>
            <a:pPr lvl="0">
              <a:spcBef>
                <a:spcPct val="0"/>
              </a:spcBef>
            </a:pPr>
            <a:r>
              <a:rPr lang="ru-RU" sz="1600" b="1" spc="-50" dirty="0" smtClean="0">
                <a:ln w="3175">
                  <a:noFill/>
                </a:ln>
                <a:solidFill>
                  <a:schemeClr val="bg1"/>
                </a:solidFill>
              </a:rPr>
              <a:t>Музей ООО «Златоустовская оружейная фабрика». Кирасир.</a:t>
            </a:r>
            <a:endParaRPr lang="ru-RU" sz="1600" b="1" spc="-50" dirty="0">
              <a:ln w="3175">
                <a:noFill/>
              </a:ln>
              <a:solidFill>
                <a:schemeClr val="bg1"/>
              </a:solidFill>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Николай 2 в форме ЛГКирасирского полка.jpg"/>
          <p:cNvPicPr>
            <a:picLocks noGrp="1" noChangeAspect="1"/>
          </p:cNvPicPr>
          <p:nvPr>
            <p:ph sz="quarter" idx="1"/>
          </p:nvPr>
        </p:nvPicPr>
        <p:blipFill>
          <a:blip r:embed="rId2">
            <a:lum bright="10000" contrast="20000"/>
          </a:blip>
          <a:srcRect l="9775" t="5500" r="9852" b="7767"/>
          <a:stretch>
            <a:fillRect/>
          </a:stretch>
        </p:blipFill>
        <p:spPr>
          <a:xfrm>
            <a:off x="428596" y="428604"/>
            <a:ext cx="5857916" cy="5000660"/>
          </a:xfrm>
        </p:spPr>
      </p:pic>
      <p:sp>
        <p:nvSpPr>
          <p:cNvPr id="3" name="Текст 2"/>
          <p:cNvSpPr>
            <a:spLocks noGrp="1"/>
          </p:cNvSpPr>
          <p:nvPr>
            <p:ph type="body" idx="2"/>
          </p:nvPr>
        </p:nvSpPr>
        <p:spPr>
          <a:xfrm>
            <a:off x="6357950" y="428604"/>
            <a:ext cx="2500330" cy="5929354"/>
          </a:xfrm>
        </p:spPr>
        <p:txBody>
          <a:bodyPr>
            <a:noAutofit/>
          </a:bodyPr>
          <a:lstStyle/>
          <a:p>
            <a:pPr algn="ctr"/>
            <a:r>
              <a:rPr lang="ru-RU" sz="1800" dirty="0" smtClean="0">
                <a:solidFill>
                  <a:schemeClr val="bg1"/>
                </a:solidFill>
              </a:rPr>
              <a:t>После 1860 года массовое производство кирас прекращено, однако  в качестве принадлежности парадной формы одежды они находились на вооружении четырёх полков тяжёлой гвардейской конницы (Кавалергардский, Конногвардейский, два Кирасирских) вплоть до 1917 года.</a:t>
            </a:r>
          </a:p>
          <a:p>
            <a:endParaRPr lang="ru-RU" sz="1800" dirty="0"/>
          </a:p>
        </p:txBody>
      </p:sp>
      <p:sp>
        <p:nvSpPr>
          <p:cNvPr id="6" name="Прямоугольник 5"/>
          <p:cNvSpPr/>
          <p:nvPr/>
        </p:nvSpPr>
        <p:spPr>
          <a:xfrm>
            <a:off x="428597" y="5715016"/>
            <a:ext cx="5429287" cy="523220"/>
          </a:xfrm>
          <a:prstGeom prst="rect">
            <a:avLst/>
          </a:prstGeom>
        </p:spPr>
        <p:txBody>
          <a:bodyPr wrap="square">
            <a:spAutoFit/>
          </a:bodyPr>
          <a:lstStyle/>
          <a:p>
            <a:pPr lvl="0">
              <a:spcBef>
                <a:spcPct val="0"/>
              </a:spcBef>
            </a:pPr>
            <a:r>
              <a:rPr lang="ru-RU" sz="1400" b="1" spc="-50" dirty="0" smtClean="0">
                <a:ln w="3175">
                  <a:noFill/>
                </a:ln>
                <a:solidFill>
                  <a:prstClr val="black"/>
                </a:solidFill>
              </a:rPr>
              <a:t>Император Николай </a:t>
            </a:r>
            <a:r>
              <a:rPr lang="en-US" sz="1400" b="1" spc="-50" dirty="0" smtClean="0">
                <a:ln w="3175">
                  <a:noFill/>
                </a:ln>
                <a:solidFill>
                  <a:prstClr val="black"/>
                </a:solidFill>
              </a:rPr>
              <a:t>II</a:t>
            </a:r>
            <a:r>
              <a:rPr lang="ru-RU" sz="1400" b="1" spc="-50" dirty="0" smtClean="0">
                <a:ln w="3175">
                  <a:noFill/>
                </a:ln>
                <a:solidFill>
                  <a:prstClr val="black"/>
                </a:solidFill>
              </a:rPr>
              <a:t> в мундире Лейб – Гвардии Кирасирского                  Его Величества  полка. 1896 год.</a:t>
            </a:r>
            <a:endParaRPr lang="ru-RU" sz="1400" b="1" spc="-50" dirty="0">
              <a:ln w="3175">
                <a:noFill/>
              </a:ln>
              <a:solidFill>
                <a:prstClr val="black"/>
              </a:solidFill>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Кирасы В Злат. музее.jpg"/>
          <p:cNvPicPr>
            <a:picLocks noGrp="1" noChangeAspect="1"/>
          </p:cNvPicPr>
          <p:nvPr>
            <p:ph sz="quarter" idx="1"/>
          </p:nvPr>
        </p:nvPicPr>
        <p:blipFill>
          <a:blip r:embed="rId2">
            <a:lum contrast="10000"/>
          </a:blip>
          <a:srcRect l="5259" t="10271" r="6707" b="4181"/>
          <a:stretch>
            <a:fillRect/>
          </a:stretch>
        </p:blipFill>
        <p:spPr>
          <a:xfrm>
            <a:off x="571472" y="857232"/>
            <a:ext cx="5715040" cy="4500594"/>
          </a:xfrm>
        </p:spPr>
      </p:pic>
      <p:sp>
        <p:nvSpPr>
          <p:cNvPr id="3" name="Текст 2"/>
          <p:cNvSpPr>
            <a:spLocks noGrp="1"/>
          </p:cNvSpPr>
          <p:nvPr>
            <p:ph type="body" idx="2"/>
          </p:nvPr>
        </p:nvSpPr>
        <p:spPr>
          <a:xfrm>
            <a:off x="6500826" y="1643050"/>
            <a:ext cx="2265222" cy="3429024"/>
          </a:xfrm>
        </p:spPr>
        <p:txBody>
          <a:bodyPr>
            <a:normAutofit fontScale="92500" lnSpcReduction="20000"/>
          </a:bodyPr>
          <a:lstStyle/>
          <a:p>
            <a:pPr algn="ctr"/>
            <a:r>
              <a:rPr lang="ru-RU" sz="2200" dirty="0" smtClean="0">
                <a:solidFill>
                  <a:schemeClr val="bg1"/>
                </a:solidFill>
              </a:rPr>
              <a:t>Образцы кирас, изготовленных      на Златоустовской оружейной фабрике, хранятся                           в Златоустовском краеведческом музее.</a:t>
            </a:r>
          </a:p>
          <a:p>
            <a:pPr algn="ctr"/>
            <a:endParaRPr lang="ru-RU" sz="2000" dirty="0"/>
          </a:p>
        </p:txBody>
      </p:sp>
      <p:sp>
        <p:nvSpPr>
          <p:cNvPr id="6" name="Прямоугольник 5"/>
          <p:cNvSpPr/>
          <p:nvPr/>
        </p:nvSpPr>
        <p:spPr>
          <a:xfrm>
            <a:off x="785786" y="5715016"/>
            <a:ext cx="5429288" cy="369332"/>
          </a:xfrm>
          <a:prstGeom prst="rect">
            <a:avLst/>
          </a:prstGeom>
        </p:spPr>
        <p:txBody>
          <a:bodyPr wrap="square">
            <a:spAutoFit/>
          </a:bodyPr>
          <a:lstStyle/>
          <a:p>
            <a:pPr lvl="0">
              <a:spcBef>
                <a:spcPct val="0"/>
              </a:spcBef>
            </a:pPr>
            <a:r>
              <a:rPr lang="ru-RU" b="1" spc="-50" dirty="0" smtClean="0">
                <a:ln w="3175">
                  <a:noFill/>
                </a:ln>
                <a:solidFill>
                  <a:prstClr val="black"/>
                </a:solidFill>
              </a:rPr>
              <a:t>Зал Златоустовского краеведческого музея.</a:t>
            </a:r>
            <a:endParaRPr lang="ru-RU" b="1" spc="-50" dirty="0">
              <a:ln w="3175">
                <a:noFill/>
              </a:ln>
              <a:solidFill>
                <a:prstClr val="black"/>
              </a:solidFill>
            </a:endParaRPr>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285860"/>
            <a:ext cx="8229600" cy="4643470"/>
          </a:xfrm>
        </p:spPr>
        <p:txBody>
          <a:bodyPr>
            <a:noAutofit/>
          </a:bodyPr>
          <a:lstStyle/>
          <a:p>
            <a:r>
              <a:rPr lang="ru-RU" sz="2800" dirty="0" smtClean="0">
                <a:solidFill>
                  <a:schemeClr val="bg1"/>
                </a:solidFill>
                <a:latin typeface="Times New Roman" pitchFamily="18" charset="0"/>
                <a:cs typeface="Times New Roman" pitchFamily="18" charset="0"/>
              </a:rPr>
              <a:t>Источники и литература.</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 </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Архив ЗГО. Ф. И-24. Оп. 1. Д. 743.</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Архив ЗГО. Ф. И-24. Оп. 1. Д. 780. Л. 30.</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Архив ЗГО. Ф. И-24. Оп. 1. Д. 834. Л. 3-3об.</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Архив ЗГО. Ф. И-24. Оп. 1. Д. 1136. Л. 377об.</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Златоустовская оружейная фабрика /Ю. П. Окунцов.– М.: Вече, 2011.С.110-115.</a:t>
            </a:r>
            <a:br>
              <a:rPr lang="ru-RU" sz="2800" dirty="0" smtClean="0">
                <a:solidFill>
                  <a:schemeClr val="bg1"/>
                </a:solidFill>
                <a:latin typeface="Times New Roman" pitchFamily="18" charset="0"/>
                <a:cs typeface="Times New Roman" pitchFamily="18" charset="0"/>
              </a:rPr>
            </a:br>
            <a:r>
              <a:rPr lang="ru-RU" sz="2800" dirty="0" smtClean="0">
                <a:solidFill>
                  <a:schemeClr val="bg1"/>
                </a:solidFill>
                <a:latin typeface="Times New Roman" pitchFamily="18" charset="0"/>
                <a:cs typeface="Times New Roman" pitchFamily="18" charset="0"/>
              </a:rPr>
              <a:t>Златоустовская энциклопедия. Златоуст, 1994. Т.1. С. 162-163</a:t>
            </a:r>
            <a:br>
              <a:rPr lang="ru-RU" sz="2800" dirty="0" smtClean="0">
                <a:solidFill>
                  <a:schemeClr val="bg1"/>
                </a:solidFill>
                <a:latin typeface="Times New Roman" pitchFamily="18" charset="0"/>
                <a:cs typeface="Times New Roman" pitchFamily="18" charset="0"/>
              </a:rPr>
            </a:br>
            <a:endParaRPr lang="ru-RU" sz="2800" dirty="0">
              <a:solidFill>
                <a:schemeClr val="bg1"/>
              </a:solidFill>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785950"/>
          </a:xfrm>
        </p:spPr>
        <p:txBody>
          <a:bodyPr>
            <a:noAutofit/>
          </a:bodyPr>
          <a:lstStyle/>
          <a:p>
            <a:pPr algn="ctr"/>
            <a:r>
              <a:rPr lang="ru-RU" sz="2000" dirty="0" smtClean="0">
                <a:solidFill>
                  <a:schemeClr val="bg1"/>
                </a:solidFill>
              </a:rPr>
              <a:t/>
            </a:r>
            <a:br>
              <a:rPr lang="ru-RU" sz="2000" dirty="0" smtClean="0">
                <a:solidFill>
                  <a:schemeClr val="bg1"/>
                </a:solidFill>
              </a:rPr>
            </a:br>
            <a:r>
              <a:rPr lang="ru-RU" sz="2000" dirty="0" smtClean="0">
                <a:solidFill>
                  <a:schemeClr val="bg1"/>
                </a:solidFill>
              </a:rPr>
              <a:t/>
            </a:r>
            <a:br>
              <a:rPr lang="ru-RU" sz="2000" dirty="0" smtClean="0">
                <a:solidFill>
                  <a:schemeClr val="bg1"/>
                </a:solidFill>
              </a:rPr>
            </a:br>
            <a:r>
              <a:rPr lang="ru-RU" sz="2000" dirty="0" smtClean="0">
                <a:solidFill>
                  <a:schemeClr val="bg1"/>
                </a:solidFill>
              </a:rPr>
              <a:t>Для </a:t>
            </a:r>
            <a:r>
              <a:rPr lang="ru-RU" sz="2000" dirty="0" smtClean="0">
                <a:solidFill>
                  <a:schemeClr val="bg1"/>
                </a:solidFill>
              </a:rPr>
              <a:t>всех, кто интересуется военной историей и оружием, уральский город Златоуст – это, прежде всего, центр производства русского холодного оружия. Златоустовская фабрика производства белого оружия, как тогда называли холодное оружие, была открыта 16 декабря 1815 года, сразу же после победоносного окончания войны с Наполеоновской Францией.</a:t>
            </a:r>
            <a:endParaRPr lang="ru-RU" sz="2000" dirty="0">
              <a:solidFill>
                <a:schemeClr val="bg1"/>
              </a:solidFill>
            </a:endParaRPr>
          </a:p>
        </p:txBody>
      </p:sp>
      <p:sp>
        <p:nvSpPr>
          <p:cNvPr id="4" name="Содержимое 3"/>
          <p:cNvSpPr>
            <a:spLocks noGrp="1"/>
          </p:cNvSpPr>
          <p:nvPr>
            <p:ph sz="half" idx="2"/>
          </p:nvPr>
        </p:nvSpPr>
        <p:spPr>
          <a:xfrm>
            <a:off x="6429388" y="5357826"/>
            <a:ext cx="2357454" cy="857256"/>
          </a:xfrm>
        </p:spPr>
        <p:txBody>
          <a:bodyPr>
            <a:normAutofit/>
          </a:bodyPr>
          <a:lstStyle/>
          <a:p>
            <a:r>
              <a:rPr lang="ru-RU" sz="1200" b="1" dirty="0" smtClean="0">
                <a:solidFill>
                  <a:schemeClr val="bg1"/>
                </a:solidFill>
              </a:rPr>
              <a:t>Неизвестный художник. Здание Златоустовской оружейной фабрики.                      1830-е годы.</a:t>
            </a:r>
            <a:endParaRPr lang="ru-RU" sz="1200" b="1" dirty="0">
              <a:solidFill>
                <a:schemeClr val="bg1"/>
              </a:solidFill>
            </a:endParaRPr>
          </a:p>
        </p:txBody>
      </p:sp>
      <p:pic>
        <p:nvPicPr>
          <p:cNvPr id="5" name="Содержимое 3" descr="Здание ЗОФ.. 1830- годы.jpg"/>
          <p:cNvPicPr>
            <a:picLocks noGrp="1" noChangeAspect="1"/>
          </p:cNvPicPr>
          <p:nvPr>
            <p:ph sz="half" idx="1"/>
          </p:nvPr>
        </p:nvPicPr>
        <p:blipFill>
          <a:blip r:embed="rId2">
            <a:lum/>
          </a:blip>
          <a:srcRect t="8333"/>
          <a:stretch>
            <a:fillRect/>
          </a:stretch>
        </p:blipFill>
        <p:spPr>
          <a:xfrm>
            <a:off x="571472" y="2214554"/>
            <a:ext cx="6000792" cy="4286280"/>
          </a:xfrm>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Здание Арсенала.н. 20 века.jpg"/>
          <p:cNvPicPr>
            <a:picLocks noGrp="1" noChangeAspect="1"/>
          </p:cNvPicPr>
          <p:nvPr>
            <p:ph idx="1"/>
          </p:nvPr>
        </p:nvPicPr>
        <p:blipFill>
          <a:blip r:embed="rId2" cstate="print">
            <a:lum bright="10000" contrast="20000"/>
          </a:blip>
          <a:srcRect l="5209" t="8620" r="6249" b="8620"/>
          <a:stretch>
            <a:fillRect/>
          </a:stretch>
        </p:blipFill>
        <p:spPr>
          <a:xfrm>
            <a:off x="1500166" y="2071678"/>
            <a:ext cx="6357982" cy="4214842"/>
          </a:xfrm>
        </p:spPr>
      </p:pic>
      <p:sp>
        <p:nvSpPr>
          <p:cNvPr id="3" name="Заголовок 2"/>
          <p:cNvSpPr>
            <a:spLocks noGrp="1"/>
          </p:cNvSpPr>
          <p:nvPr>
            <p:ph type="title"/>
          </p:nvPr>
        </p:nvSpPr>
        <p:spPr>
          <a:xfrm>
            <a:off x="457200" y="785794"/>
            <a:ext cx="8229600" cy="1071570"/>
          </a:xfrm>
        </p:spPr>
        <p:txBody>
          <a:bodyPr>
            <a:noAutofit/>
          </a:bodyPr>
          <a:lstStyle/>
          <a:p>
            <a:pPr algn="ctr"/>
            <a:r>
              <a:rPr lang="ru-RU" sz="2000" dirty="0" smtClean="0">
                <a:solidFill>
                  <a:schemeClr val="bg1"/>
                </a:solidFill>
              </a:rPr>
              <a:t>В </a:t>
            </a:r>
            <a:r>
              <a:rPr lang="ru-RU" sz="2000" dirty="0" smtClean="0">
                <a:solidFill>
                  <a:schemeClr val="bg1"/>
                </a:solidFill>
              </a:rPr>
              <a:t>её становлении определённую роль сыграли мастера, приглашённые из известных оружейных центров Европы – Золингена и Клингенталя. Переняв лучшие традиции Запада и Востока, златоустовцы полтора столетия обеспечивали нашу армию и флот необходимым количеством холодного оружия различных видов и образцов.</a:t>
            </a:r>
            <a:endParaRPr lang="ru-RU" sz="2000" dirty="0">
              <a:solidFill>
                <a:schemeClr val="bg1"/>
              </a:solidFill>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С.М. Прокудин-Горский. Горка из оружия в Арсенале. 1910 г..jpg"/>
          <p:cNvPicPr>
            <a:picLocks noGrp="1" noChangeAspect="1"/>
          </p:cNvPicPr>
          <p:nvPr>
            <p:ph idx="1"/>
          </p:nvPr>
        </p:nvPicPr>
        <p:blipFill>
          <a:blip r:embed="rId2">
            <a:lum contrast="20000"/>
          </a:blip>
          <a:stretch>
            <a:fillRect/>
          </a:stretch>
        </p:blipFill>
        <p:spPr>
          <a:xfrm>
            <a:off x="1071538" y="1500174"/>
            <a:ext cx="7000924" cy="4786346"/>
          </a:xfrm>
        </p:spPr>
      </p:pic>
      <p:sp>
        <p:nvSpPr>
          <p:cNvPr id="3" name="Заголовок 2"/>
          <p:cNvSpPr>
            <a:spLocks noGrp="1"/>
          </p:cNvSpPr>
          <p:nvPr>
            <p:ph type="title"/>
          </p:nvPr>
        </p:nvSpPr>
        <p:spPr/>
        <p:txBody>
          <a:bodyPr>
            <a:normAutofit/>
          </a:bodyPr>
          <a:lstStyle/>
          <a:p>
            <a:pPr algn="ctr"/>
            <a:r>
              <a:rPr lang="ru-RU" sz="2400" dirty="0" smtClean="0">
                <a:solidFill>
                  <a:schemeClr val="bg1"/>
                </a:solidFill>
              </a:rPr>
              <a:t>С.М. Прокудин –Горский. Горка из оружия в Арсенальном музее Златоустовского казённого завода. 1910 год</a:t>
            </a:r>
            <a:endParaRPr lang="ru-RU" sz="2400" dirty="0">
              <a:solidFill>
                <a:schemeClr val="bg1"/>
              </a:solidFill>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28596" y="1714488"/>
            <a:ext cx="4040188" cy="762000"/>
          </a:xfrm>
        </p:spPr>
        <p:txBody>
          <a:bodyPr/>
          <a:lstStyle/>
          <a:p>
            <a:pPr algn="ctr"/>
            <a:r>
              <a:rPr lang="ru-RU" sz="1800" dirty="0" smtClean="0">
                <a:solidFill>
                  <a:schemeClr val="bg1"/>
                </a:solidFill>
              </a:rPr>
              <a:t>П.П. Аносов  (1796 – 1851) </a:t>
            </a:r>
            <a:endParaRPr lang="ru-RU" sz="1800" dirty="0">
              <a:solidFill>
                <a:schemeClr val="bg1"/>
              </a:solidFill>
            </a:endParaRPr>
          </a:p>
        </p:txBody>
      </p:sp>
      <p:pic>
        <p:nvPicPr>
          <p:cNvPr id="7" name="Содержимое 6" descr="П.П. Аносов.jpg"/>
          <p:cNvPicPr>
            <a:picLocks noGrp="1" noChangeAspect="1"/>
          </p:cNvPicPr>
          <p:nvPr>
            <p:ph sz="half" idx="2"/>
          </p:nvPr>
        </p:nvPicPr>
        <p:blipFill>
          <a:blip r:embed="rId2"/>
          <a:stretch>
            <a:fillRect/>
          </a:stretch>
        </p:blipFill>
        <p:spPr>
          <a:xfrm>
            <a:off x="1071538" y="2500306"/>
            <a:ext cx="2928958" cy="3786214"/>
          </a:xfrm>
        </p:spPr>
      </p:pic>
      <p:pic>
        <p:nvPicPr>
          <p:cNvPr id="8" name="Содержимое 7" descr="Обухов П. М..jpg"/>
          <p:cNvPicPr>
            <a:picLocks noGrp="1" noChangeAspect="1"/>
          </p:cNvPicPr>
          <p:nvPr>
            <p:ph sz="quarter" idx="4"/>
          </p:nvPr>
        </p:nvPicPr>
        <p:blipFill>
          <a:blip r:embed="rId3"/>
          <a:stretch>
            <a:fillRect/>
          </a:stretch>
        </p:blipFill>
        <p:spPr>
          <a:xfrm>
            <a:off x="5143504" y="2500306"/>
            <a:ext cx="3014148" cy="3786214"/>
          </a:xfrm>
        </p:spPr>
      </p:pic>
      <p:sp>
        <p:nvSpPr>
          <p:cNvPr id="5" name="Заголовок 4"/>
          <p:cNvSpPr>
            <a:spLocks noGrp="1"/>
          </p:cNvSpPr>
          <p:nvPr>
            <p:ph type="title"/>
          </p:nvPr>
        </p:nvSpPr>
        <p:spPr>
          <a:xfrm>
            <a:off x="457200" y="155448"/>
            <a:ext cx="8229600" cy="1773354"/>
          </a:xfrm>
        </p:spPr>
        <p:txBody>
          <a:bodyPr>
            <a:noAutofit/>
          </a:bodyPr>
          <a:lstStyle/>
          <a:p>
            <a:pPr algn="ctr"/>
            <a:r>
              <a:rPr lang="ru-RU" sz="2000" dirty="0" smtClean="0">
                <a:solidFill>
                  <a:schemeClr val="bg1"/>
                </a:solidFill>
              </a:rPr>
              <a:t>Наши клинки завоевали славу лучших в мире, как на полях сражений, так и на всемирных промышленных выставках благодаря высококачественной стали, созданной гениями металлургии – горными инженерами                                             П. П. Аносовым и П. М. Обуховым.</a:t>
            </a:r>
            <a:endParaRPr lang="ru-RU" sz="2000" dirty="0">
              <a:solidFill>
                <a:schemeClr val="bg1"/>
              </a:solidFill>
            </a:endParaRPr>
          </a:p>
        </p:txBody>
      </p:sp>
      <p:sp>
        <p:nvSpPr>
          <p:cNvPr id="6" name="Текст 5"/>
          <p:cNvSpPr>
            <a:spLocks noGrp="1"/>
          </p:cNvSpPr>
          <p:nvPr>
            <p:ph type="body" idx="3"/>
          </p:nvPr>
        </p:nvSpPr>
        <p:spPr>
          <a:xfrm>
            <a:off x="4643438" y="1643050"/>
            <a:ext cx="4040188" cy="785818"/>
          </a:xfrm>
        </p:spPr>
        <p:txBody>
          <a:bodyPr/>
          <a:lstStyle/>
          <a:p>
            <a:pPr algn="ctr"/>
            <a:r>
              <a:rPr lang="ru-RU" sz="1800" dirty="0" smtClean="0">
                <a:solidFill>
                  <a:schemeClr val="bg1"/>
                </a:solidFill>
              </a:rPr>
              <a:t>П. М. Обухов (1820-1869)</a:t>
            </a:r>
            <a:endParaRPr lang="ru-RU" sz="1800" dirty="0">
              <a:solidFill>
                <a:schemeClr val="bg1"/>
              </a:solidFill>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642918"/>
            <a:ext cx="8229600" cy="5429288"/>
          </a:xfrm>
        </p:spPr>
        <p:txBody>
          <a:bodyPr>
            <a:noAutofit/>
          </a:bodyPr>
          <a:lstStyle/>
          <a:p>
            <a:pPr algn="ctr"/>
            <a:r>
              <a:rPr lang="ru-RU" sz="2800" dirty="0" smtClean="0">
                <a:solidFill>
                  <a:schemeClr val="bg1"/>
                </a:solidFill>
              </a:rPr>
              <a:t>История Златоустовской оружейной фабрики неразрывно связана с историей России. Её значение возрастало во время войн и масштабных перевооружений войск. Новые образцы оружия вводились указами императоров. Российские императоры, будучи профессиональными военными, нередко сами вносили изменения в их конструкцию и внимательно следили за производством. Императоры Александр </a:t>
            </a:r>
            <a:r>
              <a:rPr sz="2800" smtClean="0">
                <a:solidFill>
                  <a:schemeClr val="bg1"/>
                </a:solidFill>
              </a:rPr>
              <a:t>I</a:t>
            </a:r>
            <a:r>
              <a:rPr lang="ru-RU" sz="2800" dirty="0" smtClean="0">
                <a:solidFill>
                  <a:schemeClr val="bg1"/>
                </a:solidFill>
              </a:rPr>
              <a:t>,           Александр </a:t>
            </a:r>
            <a:r>
              <a:rPr sz="2800" smtClean="0">
                <a:solidFill>
                  <a:schemeClr val="bg1"/>
                </a:solidFill>
              </a:rPr>
              <a:t>II</a:t>
            </a:r>
            <a:r>
              <a:rPr lang="ru-RU" sz="2800" dirty="0" smtClean="0">
                <a:solidFill>
                  <a:schemeClr val="bg1"/>
                </a:solidFill>
              </a:rPr>
              <a:t> и многие великие князья побывали в Златоусте и ознакомились с его главной достопримечательностью – Оружейной фабрикой.</a:t>
            </a:r>
            <a:endParaRPr lang="ru-RU" sz="2800" dirty="0">
              <a:solidFill>
                <a:schemeClr val="bg1"/>
              </a:solidFill>
            </a:endParaRPr>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714380"/>
          </a:xfrm>
        </p:spPr>
        <p:txBody>
          <a:bodyPr>
            <a:noAutofit/>
          </a:bodyPr>
          <a:lstStyle/>
          <a:p>
            <a:r>
              <a:rPr lang="ru-RU" sz="2000" dirty="0" smtClean="0">
                <a:solidFill>
                  <a:schemeClr val="bg1"/>
                </a:solidFill>
              </a:rPr>
              <a:t>Император Александр </a:t>
            </a:r>
            <a:r>
              <a:rPr sz="2000" smtClean="0">
                <a:solidFill>
                  <a:schemeClr val="bg1"/>
                </a:solidFill>
              </a:rPr>
              <a:t>I </a:t>
            </a:r>
            <a:r>
              <a:rPr lang="ru-RU" sz="2000" dirty="0" smtClean="0">
                <a:solidFill>
                  <a:schemeClr val="bg1"/>
                </a:solidFill>
              </a:rPr>
              <a:t>(1777 - 1825) посетил Златоуст в 1824 году. Цесаревич Александр Николаевич (1818 – 1881) (Александр</a:t>
            </a:r>
            <a:r>
              <a:rPr sz="2000" smtClean="0">
                <a:solidFill>
                  <a:schemeClr val="bg1"/>
                </a:solidFill>
              </a:rPr>
              <a:t> II</a:t>
            </a:r>
            <a:r>
              <a:rPr lang="ru-RU" sz="2000" dirty="0" smtClean="0">
                <a:solidFill>
                  <a:schemeClr val="bg1"/>
                </a:solidFill>
              </a:rPr>
              <a:t>)  был в Златоусте в 1837 году</a:t>
            </a:r>
            <a:endParaRPr lang="ru-RU" sz="2000" dirty="0">
              <a:solidFill>
                <a:schemeClr val="bg1"/>
              </a:solidFill>
            </a:endParaRPr>
          </a:p>
        </p:txBody>
      </p:sp>
      <p:pic>
        <p:nvPicPr>
          <p:cNvPr id="5" name="Содержимое 4" descr="Император Александр I.jpg"/>
          <p:cNvPicPr>
            <a:picLocks noGrp="1" noChangeAspect="1"/>
          </p:cNvPicPr>
          <p:nvPr>
            <p:ph sz="half" idx="1"/>
          </p:nvPr>
        </p:nvPicPr>
        <p:blipFill>
          <a:blip r:embed="rId2" cstate="print"/>
          <a:stretch>
            <a:fillRect/>
          </a:stretch>
        </p:blipFill>
        <p:spPr>
          <a:xfrm>
            <a:off x="642910" y="1571612"/>
            <a:ext cx="3717314" cy="4500562"/>
          </a:xfrm>
        </p:spPr>
      </p:pic>
      <p:pic>
        <p:nvPicPr>
          <p:cNvPr id="6" name="Содержимое 5" descr="цесаревич Александр Николаевич (Александр II).jpg"/>
          <p:cNvPicPr>
            <a:picLocks noGrp="1" noChangeAspect="1"/>
          </p:cNvPicPr>
          <p:nvPr>
            <p:ph sz="half" idx="2"/>
          </p:nvPr>
        </p:nvPicPr>
        <p:blipFill>
          <a:blip r:embed="rId3"/>
          <a:stretch>
            <a:fillRect/>
          </a:stretch>
        </p:blipFill>
        <p:spPr>
          <a:xfrm>
            <a:off x="4786314" y="1571612"/>
            <a:ext cx="3714776" cy="4572032"/>
          </a:xfr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Каска и кираса.jpg"/>
          <p:cNvPicPr>
            <a:picLocks noGrp="1" noChangeAspect="1"/>
          </p:cNvPicPr>
          <p:nvPr>
            <p:ph idx="1"/>
          </p:nvPr>
        </p:nvPicPr>
        <p:blipFill>
          <a:blip r:embed="rId2">
            <a:lum contrast="10000"/>
          </a:blip>
          <a:stretch>
            <a:fillRect/>
          </a:stretch>
        </p:blipFill>
        <p:spPr>
          <a:xfrm>
            <a:off x="2928926" y="1428736"/>
            <a:ext cx="2937714" cy="4714908"/>
          </a:xfrm>
        </p:spPr>
      </p:pic>
      <p:sp>
        <p:nvSpPr>
          <p:cNvPr id="3" name="Заголовок 2"/>
          <p:cNvSpPr>
            <a:spLocks noGrp="1"/>
          </p:cNvSpPr>
          <p:nvPr>
            <p:ph type="title"/>
          </p:nvPr>
        </p:nvSpPr>
        <p:spPr>
          <a:xfrm>
            <a:off x="457200" y="500042"/>
            <a:ext cx="8229600" cy="785818"/>
          </a:xfrm>
        </p:spPr>
        <p:txBody>
          <a:bodyPr>
            <a:normAutofit fontScale="90000"/>
          </a:bodyPr>
          <a:lstStyle/>
          <a:p>
            <a:pPr algn="ctr"/>
            <a:r>
              <a:rPr lang="ru-RU" sz="2400" dirty="0" smtClean="0">
                <a:solidFill>
                  <a:schemeClr val="bg1"/>
                </a:solidFill>
              </a:rPr>
              <a:t>Наряду с боевым холодным оружием на Златоустовской оружейной фабрике изготовляли защитное вооружение – кирасы и каски. </a:t>
            </a:r>
            <a:endParaRPr lang="ru-RU" sz="2400" dirty="0">
              <a:solidFill>
                <a:schemeClr val="bg1"/>
              </a:solidFill>
            </a:endParaRPr>
          </a:p>
        </p:txBody>
      </p:sp>
    </p:spTree>
  </p:cSld>
  <p:clrMapOvr>
    <a:masterClrMapping/>
  </p:clrMapOvr>
  <p:transition>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1213</TotalTime>
  <Words>1246</Words>
  <PresentationFormat>Экран (4:3)</PresentationFormat>
  <Paragraphs>46</Paragraphs>
  <Slides>28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Бумажная</vt:lpstr>
      <vt:lpstr>Слайд 1</vt:lpstr>
      <vt:lpstr>Слайд 2</vt:lpstr>
      <vt:lpstr>  Для всех, кто интересуется военной историей и оружием, уральский город Златоуст – это, прежде всего, центр производства русского холодного оружия. Златоустовская фабрика производства белого оружия, как тогда называли холодное оружие, была открыта 16 декабря 1815 года, сразу же после победоносного окончания войны с Наполеоновской Францией.</vt:lpstr>
      <vt:lpstr>В её становлении определённую роль сыграли мастера, приглашённые из известных оружейных центров Европы – Золингена и Клингенталя. Переняв лучшие традиции Запада и Востока, златоустовцы полтора столетия обеспечивали нашу армию и флот необходимым количеством холодного оружия различных видов и образцов.</vt:lpstr>
      <vt:lpstr>С.М. Прокудин –Горский. Горка из оружия в Арсенальном музее Златоустовского казённого завода. 1910 год</vt:lpstr>
      <vt:lpstr>Наши клинки завоевали славу лучших в мире, как на полях сражений, так и на всемирных промышленных выставках благодаря высококачественной стали, созданной гениями металлургии – горными инженерами                                             П. П. Аносовым и П. М. Обуховым.</vt:lpstr>
      <vt:lpstr>История Златоустовской оружейной фабрики неразрывно связана с историей России. Её значение возрастало во время войн и масштабных перевооружений войск. Новые образцы оружия вводились указами императоров. Российские императоры, будучи профессиональными военными, нередко сами вносили изменения в их конструкцию и внимательно следили за производством. Императоры Александр I,           Александр II и многие великие князья побывали в Златоусте и ознакомились с его главной достопримечательностью – Оружейной фабрикой.</vt:lpstr>
      <vt:lpstr>Император Александр I (1777 - 1825) посетил Златоуст в 1824 году. Цесаревич Александр Николаевич (1818 – 1881) (Александр II)  был в Златоусте в 1837 году</vt:lpstr>
      <vt:lpstr>Наряду с боевым холодным оружием на Златоустовской оружейной фабрике изготовляли защитное вооружение – кирасы и каски. </vt:lpstr>
      <vt:lpstr>Слайд 10</vt:lpstr>
      <vt:lpstr>Первые попытки изготовления отечественных кирас на Сестрорецком заводе (Петербург) закончились неудачно. Они были короткими и тесными в груди, кроме того, они не защищали от ружейных выстрелов.                                                                  Узнав, что во Франции и Англии начато изготовление стальных кирас, император Николай I распорядился пригласить искусного заграничного мастера. Посол в Париже рекомендовал работавшего во Франции по контракту кирасника Игнатия Спренгера (Шпренгера), из эльзасского города Клингенталя.                                                                              Мастер согласился показать искусство выделки кирас, непроницаемых для пуль, на следующих условиях, заключённых 24 мая 1836 года в Карлсруэ: </vt:lpstr>
      <vt:lpstr>Архив ЗГО.  Ф. И-24. Оп. 1. Д. 743. Л. 8, 9об. Условия, заключённые  между Е. П. Г. Бароном Мольтке с одной стороны и Игнатием Шпренгером с другой в Карлсруэ                                    24 мая 1836 года. Копия.</vt:lpstr>
      <vt:lpstr>-  работать в течение года и передать своё искусство русским мастерам; -  доставка к месту работы за счёт правительства России; -  за время пути, ежедневно, выплачивать 10 франков на расходы; -  предоставление приличной квартиры или денег на её наём; -  жалованье 4 000 франков в год, кроме того вознаграждение 7 000 франков, и на содержание семейства во Франции 500 франков; -  возвращение во Францию по истечению года за счёт казны.  Согласно статьи 10 Условия Шпренгер в случае невыполнения им условий отказывается от всех прав.   Попытка наладить производство на Сестрорецком заводе не удалась. Не было необходимого оборудования, да и сталь не удовлетворяла требованиям. </vt:lpstr>
      <vt:lpstr>Слайд 14</vt:lpstr>
      <vt:lpstr>    По этому случаю, стальной мастер выставил  дополнительные требования. Он просил увеличить содержание до 450 франков в месяц (вместо 250), а жене отослать 2 000 рублей. За подготовку каждого ученика Шпренгер потребовал по 1 500 рублей. Ещё он просил: «До отправления его в Златоуст дозволить ему приготовить в Сестрорецке на пробу образец кирасного металла». Все его требования были удовлетворены.   В декабре 1836 года Шпренгер прибыл в Златоустовский завод и приступил к делу изготовления кирас. «…избрал себе мастерскую для приготовления стали молотовую колотушек с горнами под мельницею большого пруда. – предварительно истребовал себе три пуда сырцовой стали, дабы её разбить в ленты по имеющимся у его меркам и накидкам, равномерно нужно ему иметь столько же железа.   Шпренгер разделил все дело кирас на следующая работы: 1) на прокатку под валками. 2) на вырезку прокатной массы для дела кирас. 3) предварительную обточку. 4) на продавку сей массы в болванки. 5) на выгонку массы в меры под молотками. 6) закалка. 7) обточка. 8) отделка в чернее. 9) шлифовка на готово  и 10) окончательная отделка.  </vt:lpstr>
      <vt:lpstr>Слайд 16</vt:lpstr>
      <vt:lpstr>Слайд 17</vt:lpstr>
      <vt:lpstr>Слайд 18</vt:lpstr>
      <vt:lpstr>По его мнению, «хотя доброта сих кирас и крепостью металла хороши, но тяжесть их будет изнурительна для нижних чинов», так как только передняя половина весит от 13 до 14 фунтов (5,9–6,4 кг). Император Николай I повелел облегчить вес кирас. Мастеру Шпренгеру было предложено повторить опыты, оставив достигнутое качество без изменений, но уменьшив вес. В июне - июле 1837 года Шпренгером были изготовлены 4 кирасы весом 10 -11 фунтов (4,5–5 кг). Кирасы подверглись ружейным пробам на расстоянии 60 шагов, но не выдержали испытания.               С 20 августа 1837 года, по распоряжению Златоустовской оружейной конторы, мастер приступил к опытам по формированию кирасной массы «с изменением состава оной и самой закалки». Но довести опыты до конца, мастеру Шпренгеру не удалось, так как после непродолжительной болезни он скончался 19 января 1838 года.</vt:lpstr>
      <vt:lpstr>Слайд 20</vt:lpstr>
      <vt:lpstr>Архив ЗГО. Ф. И-24. Оп. 1. Д. 780.       Л. 30. Рапорт Горного Начальника Златоустовских заводов П. П. Аносова от 26 марта 1838 года № 2735  о  том, что «при Златоустовской оружейной фабрике могут быть приготовляемы кирасы непроницаемые для пуль». Копия.</vt:lpstr>
      <vt:lpstr> Кирасы готовились по размерам, по росту делились на 13 номеров, для каждого номера был определён средний вес. Кираса, рассчитанная на самый большой рост, весила 22 фунта (10 кг), на малый рост – 16 фунтов (7 кг).   Это был вес обеих половинок и медной накладки.</vt:lpstr>
      <vt:lpstr>Слайд 23</vt:lpstr>
      <vt:lpstr>Слайд 24</vt:lpstr>
      <vt:lpstr>Слайд 25</vt:lpstr>
      <vt:lpstr>Слайд 26</vt:lpstr>
      <vt:lpstr>Слайд 27</vt:lpstr>
      <vt:lpstr>Источники и литература.   Архив ЗГО. Ф. И-24. Оп. 1. Д. 743. Архив ЗГО. Ф. И-24. Оп. 1. Д. 780. Л. 30. Архив ЗГО. Ф. И-24. Оп. 1. Д. 834. Л. 3-3об. Архив ЗГО. Ф. И-24. Оп. 1. Д. 1136. Л. 377об. Златоустовская оружейная фабрика /Ю. П. Окунцов.– М.: Вече, 2011.С.110-115. Златоустовская энциклопедия. Златоуст, 1994. Т.1. С. 162-163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1</cp:lastModifiedBy>
  <cp:revision>247</cp:revision>
  <dcterms:created xsi:type="dcterms:W3CDTF">2021-02-10T06:57:09Z</dcterms:created>
  <dcterms:modified xsi:type="dcterms:W3CDTF">2022-04-04T09:46:47Z</dcterms:modified>
</cp:coreProperties>
</file>